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6" r:id="rId5"/>
    <p:sldId id="265" r:id="rId6"/>
    <p:sldId id="281" r:id="rId7"/>
    <p:sldId id="268" r:id="rId8"/>
    <p:sldId id="282" r:id="rId9"/>
    <p:sldId id="269" r:id="rId10"/>
    <p:sldId id="271" r:id="rId11"/>
    <p:sldId id="283" r:id="rId12"/>
    <p:sldId id="284" r:id="rId13"/>
    <p:sldId id="285" r:id="rId14"/>
    <p:sldId id="286" r:id="rId15"/>
    <p:sldId id="309" r:id="rId16"/>
    <p:sldId id="310" r:id="rId17"/>
    <p:sldId id="312" r:id="rId18"/>
    <p:sldId id="313" r:id="rId19"/>
    <p:sldId id="314" r:id="rId20"/>
    <p:sldId id="315" r:id="rId21"/>
    <p:sldId id="316" r:id="rId22"/>
    <p:sldId id="317" r:id="rId23"/>
    <p:sldId id="319" r:id="rId24"/>
    <p:sldId id="320" r:id="rId25"/>
    <p:sldId id="321" r:id="rId26"/>
    <p:sldId id="259" r:id="rId27"/>
    <p:sldId id="260" r:id="rId28"/>
    <p:sldId id="274" r:id="rId29"/>
    <p:sldId id="262" r:id="rId30"/>
    <p:sldId id="272" r:id="rId31"/>
    <p:sldId id="292" r:id="rId32"/>
    <p:sldId id="293" r:id="rId33"/>
    <p:sldId id="305" r:id="rId34"/>
    <p:sldId id="304" r:id="rId35"/>
    <p:sldId id="306" r:id="rId36"/>
    <p:sldId id="307" r:id="rId37"/>
    <p:sldId id="294" r:id="rId38"/>
    <p:sldId id="296" r:id="rId39"/>
    <p:sldId id="278" r:id="rId40"/>
    <p:sldId id="280" r:id="rId41"/>
    <p:sldId id="297" r:id="rId42"/>
    <p:sldId id="298" r:id="rId43"/>
    <p:sldId id="299" r:id="rId44"/>
    <p:sldId id="300" r:id="rId45"/>
    <p:sldId id="301" r:id="rId46"/>
    <p:sldId id="308" r:id="rId47"/>
    <p:sldId id="302" r:id="rId48"/>
    <p:sldId id="303" r:id="rId49"/>
    <p:sldId id="295" r:id="rId50"/>
    <p:sldId id="273" r:id="rId51"/>
    <p:sldId id="277" r:id="rId52"/>
    <p:sldId id="275" r:id="rId53"/>
    <p:sldId id="276" r:id="rId54"/>
    <p:sldId id="279" r:id="rId55"/>
    <p:sldId id="261" r:id="rId56"/>
    <p:sldId id="264" r:id="rId5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94660"/>
  </p:normalViewPr>
  <p:slideViewPr>
    <p:cSldViewPr snapToGrid="0">
      <p:cViewPr varScale="1">
        <p:scale>
          <a:sx n="104" d="100"/>
          <a:sy n="104" d="100"/>
        </p:scale>
        <p:origin x="84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F8A4AD-BCAA-092C-7D3F-6C11CF712869}"/>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C1225634-B5CE-8377-5A83-A64FFAE4F7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783A6476-575C-5628-2953-1F189036733A}"/>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62D9678E-8D57-5E25-EF8F-CE6D70EF1098}"/>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F369055-60BB-ADA0-13EF-1118A10326FD}"/>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78853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CA850F-3625-516B-1C57-7C02CDB9E142}"/>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A0651F00-4BAE-E27B-F4C4-0C61CE798960}"/>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675F83D-4967-6EE6-2423-89218966DADC}"/>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D10B7CDF-8A43-138F-8C9F-B44B8416AE9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92DAC8A3-2964-167E-F806-427A390208B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476472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DDBDDEAB-A49B-370B-6284-7BD8502B5F1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A684EB8-07F8-702C-0991-D5DB131EB909}"/>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1C16409B-3C96-C611-E727-FCA0C4F77CD1}"/>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3EC9B6E0-DFF0-553D-10C3-47D428F445E5}"/>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895669E-7C1E-5C72-9A55-C565312258E9}"/>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5655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D7E301-E19F-85D4-26D6-48FE2892931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3437BF0-ABB4-34E4-6C41-6B3746085B7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41D0B12-2F71-D1AA-686E-AD87D1C2FAFB}"/>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5D45A198-4C52-FE6B-B583-72517279CA9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B9B89D0-0B58-52E6-9857-936B4830ACB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233363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9B9114-E2F1-991E-6134-5A7DE1BAA5A7}"/>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83FCBBD0-E967-975D-A741-2735DA019B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57F27429-A4D8-8997-7DCB-2F9144B68F76}"/>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8C1E02B3-0913-5455-9FB0-48B2AFE5380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4B340FB-8051-1430-BCA2-E878A2ED985B}"/>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3364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509C846-AC58-1C4E-6C31-FFB4B177517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31F67C4-A892-0FD8-0562-C3E39714DC57}"/>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70A40DD-C093-DD74-1744-F3877F28981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898E4B9B-866F-D3D4-9FF0-CD9ABBFB537B}"/>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6" name="頁尾版面配置區 5">
            <a:extLst>
              <a:ext uri="{FF2B5EF4-FFF2-40B4-BE49-F238E27FC236}">
                <a16:creationId xmlns:a16="http://schemas.microsoft.com/office/drawing/2014/main" id="{67833AAE-DD21-0D3C-9EA3-5B5EFD68329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AC4B8DD-8B74-1608-6F79-BB75C65DFDCA}"/>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8671495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9C0F93-19D1-044D-8AC3-2244F302D39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9EB11978-6745-D2F8-19CD-B989E165D9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A04DC854-C4CF-F40C-D6E2-94AC18A3EB19}"/>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93ADDEF-BD51-A7FA-E5E5-5710EC5F8C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C8153CF7-DDEF-FD53-4493-65D91A9A5B0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DFE73B1-8BD4-7017-049E-427875DAEB7A}"/>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8" name="頁尾版面配置區 7">
            <a:extLst>
              <a:ext uri="{FF2B5EF4-FFF2-40B4-BE49-F238E27FC236}">
                <a16:creationId xmlns:a16="http://schemas.microsoft.com/office/drawing/2014/main" id="{939FE88F-4A2C-91FB-35CD-332F77A23F24}"/>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F678AE9-FE25-3A51-83CF-05714CE3B3F8}"/>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1051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90ECB6-E4F8-170F-70B3-37098860D4BD}"/>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FE311684-F343-2DA3-6047-3FEC7CFEEB54}"/>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4" name="頁尾版面配置區 3">
            <a:extLst>
              <a:ext uri="{FF2B5EF4-FFF2-40B4-BE49-F238E27FC236}">
                <a16:creationId xmlns:a16="http://schemas.microsoft.com/office/drawing/2014/main" id="{C0CC166D-48D1-62B9-E86E-56B41880C2E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777270F-4422-ACF3-E89B-EBB37706F943}"/>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3938601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4BF6A955-3329-9A77-D846-10F4FDC8F5AC}"/>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3" name="頁尾版面配置區 2">
            <a:extLst>
              <a:ext uri="{FF2B5EF4-FFF2-40B4-BE49-F238E27FC236}">
                <a16:creationId xmlns:a16="http://schemas.microsoft.com/office/drawing/2014/main" id="{58EC1275-F4FE-BEAA-0030-E1DE7F7A4E1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96BFCC21-0659-8980-C0AA-E0C431AC768E}"/>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2566651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D8B85B-3C8D-96FC-24ED-6333E7EC940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E625113-C82B-EFC3-8F71-9BF3AE1E3F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0C195010-D74E-6F6A-C47C-83FD364789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D8DFB36-2407-579D-F04A-49C269BE25BF}"/>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6" name="頁尾版面配置區 5">
            <a:extLst>
              <a:ext uri="{FF2B5EF4-FFF2-40B4-BE49-F238E27FC236}">
                <a16:creationId xmlns:a16="http://schemas.microsoft.com/office/drawing/2014/main" id="{67180D30-53D9-FF36-3498-0E3C5AE869AC}"/>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2025B00-E019-5DA2-5995-2C9DE273DD70}"/>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324507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3E83D-2BF2-7557-8772-0AE92DE8E98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335C835-D510-7369-FE51-A11C935217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022EDB1-CD8C-0FE4-8A38-7D8860C4ED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9342B3D-1EF6-5D7F-E8E6-06773DF6E955}"/>
              </a:ext>
            </a:extLst>
          </p:cNvPr>
          <p:cNvSpPr>
            <a:spLocks noGrp="1"/>
          </p:cNvSpPr>
          <p:nvPr>
            <p:ph type="dt" sz="half" idx="10"/>
          </p:nvPr>
        </p:nvSpPr>
        <p:spPr/>
        <p:txBody>
          <a:bodyPr/>
          <a:lstStyle/>
          <a:p>
            <a:fld id="{460850FE-D665-41D8-9A3D-3AB9F3E772BE}" type="datetimeFigureOut">
              <a:rPr lang="zh-TW" altLang="en-US" smtClean="0"/>
              <a:t>2023/7/31</a:t>
            </a:fld>
            <a:endParaRPr lang="zh-TW" altLang="en-US"/>
          </a:p>
        </p:txBody>
      </p:sp>
      <p:sp>
        <p:nvSpPr>
          <p:cNvPr id="6" name="頁尾版面配置區 5">
            <a:extLst>
              <a:ext uri="{FF2B5EF4-FFF2-40B4-BE49-F238E27FC236}">
                <a16:creationId xmlns:a16="http://schemas.microsoft.com/office/drawing/2014/main" id="{08F624DC-2A69-D67C-21A0-779A7615462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3FB7DDE-2476-85CE-1ED2-B080CA63D004}"/>
              </a:ext>
            </a:extLst>
          </p:cNvPr>
          <p:cNvSpPr>
            <a:spLocks noGrp="1"/>
          </p:cNvSpPr>
          <p:nvPr>
            <p:ph type="sldNum" sz="quarter" idx="12"/>
          </p:nvPr>
        </p:nvSpPr>
        <p:spPr/>
        <p:txBody>
          <a:body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0479530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A8C72DA-6346-83FC-9EA9-5B6FCA4537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BC04AA1A-3501-1F3D-68CC-1E60F13D71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2007096-BF82-4B96-954C-035CA71FA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0850FE-D665-41D8-9A3D-3AB9F3E772BE}" type="datetimeFigureOut">
              <a:rPr lang="zh-TW" altLang="en-US" smtClean="0"/>
              <a:t>2023/7/31</a:t>
            </a:fld>
            <a:endParaRPr lang="zh-TW" altLang="en-US"/>
          </a:p>
        </p:txBody>
      </p:sp>
      <p:sp>
        <p:nvSpPr>
          <p:cNvPr id="5" name="頁尾版面配置區 4">
            <a:extLst>
              <a:ext uri="{FF2B5EF4-FFF2-40B4-BE49-F238E27FC236}">
                <a16:creationId xmlns:a16="http://schemas.microsoft.com/office/drawing/2014/main" id="{08451058-E041-E4DE-5248-E8AED7C109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23E5DD09-E75E-BB92-E10C-1A1B7E0F6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6E685A-1258-44E2-9AB8-FAEC90CF0B84}" type="slidenum">
              <a:rPr lang="zh-TW" altLang="en-US" smtClean="0"/>
              <a:t>‹#›</a:t>
            </a:fld>
            <a:endParaRPr lang="zh-TW" altLang="en-US"/>
          </a:p>
        </p:txBody>
      </p:sp>
    </p:spTree>
    <p:extLst>
      <p:ext uri="{BB962C8B-B14F-4D97-AF65-F5344CB8AC3E}">
        <p14:creationId xmlns:p14="http://schemas.microsoft.com/office/powerpoint/2010/main" val="18693852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hyperlink" Target="https://github.com/junyanz/pytorch-CycleGAN-and-pix2pix"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zhuanlan.zhihu.com/p/346463688"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bilibili.com/video/BV11Z4y1f7u3/?spm_id_from=333.337.search-card.all.click&amp;vd_source=2badb549016986a40b3777cf18ecc44b" TargetMode="Externa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C8CB58-EFDC-F786-AD56-CB87EB774425}"/>
              </a:ext>
            </a:extLst>
          </p:cNvPr>
          <p:cNvSpPr>
            <a:spLocks noGrp="1"/>
          </p:cNvSpPr>
          <p:nvPr>
            <p:ph type="ctrTitle"/>
          </p:nvPr>
        </p:nvSpPr>
        <p:spPr/>
        <p:txBody>
          <a:bodyPr>
            <a:normAutofit fontScale="90000"/>
          </a:bodyPr>
          <a:lstStyle/>
          <a:p>
            <a:r>
              <a:rPr lang="en-US" altLang="zh-TW" dirty="0">
                <a:latin typeface="標楷體" panose="03000509000000000000" pitchFamily="65" charset="-120"/>
                <a:ea typeface="標楷體" panose="03000509000000000000" pitchFamily="65" charset="-120"/>
              </a:rPr>
              <a:t>Week24</a:t>
            </a:r>
            <a:r>
              <a:rPr lang="zh-TW" altLang="en-US" dirty="0">
                <a:latin typeface="標楷體" panose="03000509000000000000" pitchFamily="65" charset="-120"/>
                <a:ea typeface="標楷體" panose="03000509000000000000" pitchFamily="65" charset="-120"/>
              </a:rPr>
              <a:t>週報</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深蹲姿勢智慧調整輔助系統</a:t>
            </a:r>
            <a:endParaRPr lang="zh-TW" altLang="en-US" dirty="0"/>
          </a:p>
        </p:txBody>
      </p:sp>
      <p:sp>
        <p:nvSpPr>
          <p:cNvPr id="3" name="副標題 2">
            <a:extLst>
              <a:ext uri="{FF2B5EF4-FFF2-40B4-BE49-F238E27FC236}">
                <a16:creationId xmlns:a16="http://schemas.microsoft.com/office/drawing/2014/main" id="{58206384-4885-0C68-7FC7-2B227991BF48}"/>
              </a:ext>
            </a:extLst>
          </p:cNvPr>
          <p:cNvSpPr>
            <a:spLocks noGrp="1"/>
          </p:cNvSpPr>
          <p:nvPr>
            <p:ph type="subTitle" idx="1"/>
          </p:nvPr>
        </p:nvSpPr>
        <p:spPr/>
        <p:txBody>
          <a:bodyPr/>
          <a:lstStyle/>
          <a:p>
            <a:r>
              <a:rPr lang="zh-TW" altLang="en-US" dirty="0">
                <a:latin typeface="標楷體" panose="03000509000000000000" pitchFamily="65" charset="-120"/>
                <a:ea typeface="標楷體" panose="03000509000000000000" pitchFamily="65" charset="-120"/>
              </a:rPr>
              <a:t>組員</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毛裕綸、游俊彥</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3814155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A281CE3-1C92-32ED-36B8-E32928A18D3E}"/>
              </a:ext>
            </a:extLst>
          </p:cNvPr>
          <p:cNvSpPr>
            <a:spLocks noGrp="1"/>
          </p:cNvSpPr>
          <p:nvPr>
            <p:ph type="title"/>
          </p:nvPr>
        </p:nvSpPr>
        <p:spPr>
          <a:xfrm>
            <a:off x="838200" y="18255"/>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b="1" dirty="0"/>
          </a:p>
        </p:txBody>
      </p:sp>
      <p:sp>
        <p:nvSpPr>
          <p:cNvPr id="3" name="內容版面配置區 2">
            <a:extLst>
              <a:ext uri="{FF2B5EF4-FFF2-40B4-BE49-F238E27FC236}">
                <a16:creationId xmlns:a16="http://schemas.microsoft.com/office/drawing/2014/main" id="{08CCF08B-529F-0543-F1F2-A95C59CB9CAE}"/>
              </a:ext>
            </a:extLst>
          </p:cNvPr>
          <p:cNvSpPr>
            <a:spLocks noGrp="1"/>
          </p:cNvSpPr>
          <p:nvPr>
            <p:ph idx="1"/>
          </p:nvPr>
        </p:nvSpPr>
        <p:spPr>
          <a:xfrm>
            <a:off x="838200" y="989602"/>
            <a:ext cx="10515600" cy="5868398"/>
          </a:xfrm>
        </p:spPr>
        <p:txBody>
          <a:bodyPr>
            <a:normAutofit/>
          </a:bodyPr>
          <a:lstStyle/>
          <a:p>
            <a:r>
              <a:rPr lang="zh-TW" altLang="en-US" dirty="0">
                <a:latin typeface="標楷體" panose="03000509000000000000" pitchFamily="65" charset="-120"/>
                <a:ea typeface="標楷體" panose="03000509000000000000" pitchFamily="65" charset="-120"/>
              </a:rPr>
              <a:t>放入</a:t>
            </a:r>
            <a:r>
              <a:rPr lang="en-US" altLang="zh-TW" dirty="0">
                <a:latin typeface="標楷體" panose="03000509000000000000" pitchFamily="65" charset="-120"/>
                <a:ea typeface="標楷體" panose="03000509000000000000" pitchFamily="65" charset="-120"/>
              </a:rPr>
              <a:t>dataset</a:t>
            </a:r>
            <a:br>
              <a:rPr lang="en-US" altLang="zh-TW" dirty="0">
                <a:latin typeface="標楷體" panose="03000509000000000000" pitchFamily="65" charset="-120"/>
                <a:ea typeface="標楷體" panose="03000509000000000000" pitchFamily="65" charset="-120"/>
              </a:rPr>
            </a:br>
            <a:br>
              <a:rPr lang="en-US" altLang="zh-TW" dirty="0">
                <a:latin typeface="標楷體" panose="03000509000000000000" pitchFamily="65" charset="-120"/>
                <a:ea typeface="標楷體" panose="03000509000000000000" pitchFamily="65" charset="-120"/>
              </a:rPr>
            </a:br>
            <a:endParaRPr lang="en-US" altLang="zh-TW" dirty="0">
              <a:latin typeface="標楷體" panose="03000509000000000000" pitchFamily="65" charset="-120"/>
              <a:ea typeface="標楷體" panose="03000509000000000000" pitchFamily="65" charset="-120"/>
            </a:endParaRPr>
          </a:p>
          <a:p>
            <a:r>
              <a:rPr lang="en-US" altLang="zh-TW" dirty="0">
                <a:latin typeface="標楷體" panose="03000509000000000000" pitchFamily="65" charset="-120"/>
                <a:ea typeface="標楷體" panose="03000509000000000000" pitchFamily="65" charset="-120"/>
              </a:rPr>
              <a:t>Label appending</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雙腳距離</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膝蓋距離</a:t>
            </a:r>
            <a:endParaRPr lang="en-US" altLang="zh-TW" sz="2000" dirty="0">
              <a:latin typeface="標楷體" panose="03000509000000000000" pitchFamily="65" charset="-120"/>
              <a:ea typeface="標楷體" panose="03000509000000000000" pitchFamily="65" charset="-120"/>
            </a:endParaRP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0</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1</a:t>
            </a:r>
            <a:br>
              <a:rPr lang="en-US" altLang="zh-TW" sz="2000" dirty="0">
                <a:latin typeface="標楷體" panose="03000509000000000000" pitchFamily="65" charset="-120"/>
                <a:ea typeface="標楷體" panose="03000509000000000000" pitchFamily="65" charset="-120"/>
              </a:rPr>
            </a:b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2</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3</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4</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5</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標準：</a:t>
            </a:r>
            <a:r>
              <a:rPr lang="en-US" altLang="zh-TW" sz="2000" dirty="0">
                <a:latin typeface="標楷體" panose="03000509000000000000" pitchFamily="65" charset="-120"/>
                <a:ea typeface="標楷體" panose="03000509000000000000" pitchFamily="65" charset="-120"/>
              </a:rPr>
              <a:t>6</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過窄：</a:t>
            </a:r>
            <a:r>
              <a:rPr lang="en-US" altLang="zh-TW" sz="2000" dirty="0">
                <a:latin typeface="標楷體" panose="03000509000000000000" pitchFamily="65" charset="-120"/>
                <a:ea typeface="標楷體" panose="03000509000000000000" pitchFamily="65" charset="-120"/>
              </a:rPr>
              <a:t>7</a:t>
            </a:r>
          </a:p>
          <a:p>
            <a:pPr marL="0" indent="0">
              <a:buFont typeface="Arial" panose="020B0604020202020204" pitchFamily="34" charset="0"/>
              <a:buNone/>
            </a:pP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_</a:t>
            </a:r>
            <a:r>
              <a:rPr lang="zh-TW" altLang="en-US" sz="2000" dirty="0">
                <a:latin typeface="標楷體" panose="03000509000000000000" pitchFamily="65" charset="-120"/>
                <a:ea typeface="標楷體" panose="03000509000000000000" pitchFamily="65" charset="-120"/>
              </a:rPr>
              <a:t>過寬：</a:t>
            </a:r>
            <a:r>
              <a:rPr lang="en-US" altLang="zh-TW" sz="2000" dirty="0">
                <a:latin typeface="標楷體" panose="03000509000000000000" pitchFamily="65" charset="-120"/>
                <a:ea typeface="標楷體" panose="03000509000000000000" pitchFamily="65" charset="-120"/>
              </a:rPr>
              <a:t>8</a:t>
            </a:r>
            <a:endParaRPr lang="zh-TW" altLang="en-US" sz="2000" dirty="0">
              <a:latin typeface="標楷體" panose="03000509000000000000" pitchFamily="65" charset="-120"/>
              <a:ea typeface="標楷體" panose="03000509000000000000" pitchFamily="65" charset="-120"/>
            </a:endParaRPr>
          </a:p>
          <a:p>
            <a:endParaRPr lang="en-US" altLang="zh-TW" sz="1800" dirty="0">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26162CC2-F76D-1C45-C87E-512ED96EB149}"/>
              </a:ext>
            </a:extLst>
          </p:cNvPr>
          <p:cNvPicPr>
            <a:picLocks noChangeAspect="1"/>
          </p:cNvPicPr>
          <p:nvPr/>
        </p:nvPicPr>
        <p:blipFill>
          <a:blip r:embed="rId2"/>
          <a:stretch>
            <a:fillRect/>
          </a:stretch>
        </p:blipFill>
        <p:spPr>
          <a:xfrm>
            <a:off x="2118757" y="1528490"/>
            <a:ext cx="7954485" cy="809738"/>
          </a:xfrm>
          <a:prstGeom prst="rect">
            <a:avLst/>
          </a:prstGeom>
        </p:spPr>
      </p:pic>
      <p:pic>
        <p:nvPicPr>
          <p:cNvPr id="9" name="圖片 8">
            <a:extLst>
              <a:ext uri="{FF2B5EF4-FFF2-40B4-BE49-F238E27FC236}">
                <a16:creationId xmlns:a16="http://schemas.microsoft.com/office/drawing/2014/main" id="{8989DBBB-3BDF-7ED4-758B-F1C82B23DDA1}"/>
              </a:ext>
            </a:extLst>
          </p:cNvPr>
          <p:cNvPicPr>
            <a:picLocks noChangeAspect="1"/>
          </p:cNvPicPr>
          <p:nvPr/>
        </p:nvPicPr>
        <p:blipFill>
          <a:blip r:embed="rId3"/>
          <a:stretch>
            <a:fillRect/>
          </a:stretch>
        </p:blipFill>
        <p:spPr>
          <a:xfrm>
            <a:off x="3147387" y="3359649"/>
            <a:ext cx="7517019" cy="2676376"/>
          </a:xfrm>
          <a:prstGeom prst="rect">
            <a:avLst/>
          </a:prstGeom>
        </p:spPr>
      </p:pic>
    </p:spTree>
    <p:extLst>
      <p:ext uri="{BB962C8B-B14F-4D97-AF65-F5344CB8AC3E}">
        <p14:creationId xmlns:p14="http://schemas.microsoft.com/office/powerpoint/2010/main" val="147865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E5A558-8546-4DB5-AEAA-2DD4EE6FC878}"/>
              </a:ext>
            </a:extLst>
          </p:cNvPr>
          <p:cNvSpPr>
            <a:spLocks noGrp="1"/>
          </p:cNvSpPr>
          <p:nvPr>
            <p:ph type="title"/>
          </p:nvPr>
        </p:nvSpPr>
        <p:spPr>
          <a:xfrm>
            <a:off x="838200" y="-7043"/>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62F517BC-6A6D-B402-D0E7-6911D83BA28E}"/>
              </a:ext>
            </a:extLst>
          </p:cNvPr>
          <p:cNvSpPr>
            <a:spLocks noGrp="1"/>
          </p:cNvSpPr>
          <p:nvPr>
            <p:ph idx="1"/>
          </p:nvPr>
        </p:nvSpPr>
        <p:spPr>
          <a:xfrm>
            <a:off x="707571" y="971721"/>
            <a:ext cx="10515600" cy="1308331"/>
          </a:xfrm>
        </p:spPr>
        <p:txBody>
          <a:bodyPr>
            <a:normAutofit/>
          </a:bodyPr>
          <a:lstStyle/>
          <a:p>
            <a:r>
              <a:rPr lang="zh-TW" altLang="en-US" dirty="0">
                <a:latin typeface="標楷體" panose="03000509000000000000" pitchFamily="65" charset="-120"/>
                <a:ea typeface="標楷體" panose="03000509000000000000" pitchFamily="65" charset="-120"/>
              </a:rPr>
              <a:t>打亂</a:t>
            </a:r>
            <a:r>
              <a:rPr lang="en-US" altLang="zh-TW" dirty="0">
                <a:latin typeface="標楷體" panose="03000509000000000000" pitchFamily="65" charset="-120"/>
                <a:ea typeface="標楷體" panose="03000509000000000000" pitchFamily="65" charset="-120"/>
              </a:rPr>
              <a:t>dataset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labels</a:t>
            </a:r>
          </a:p>
          <a:p>
            <a:pPr lvl="1" algn="just"/>
            <a:r>
              <a:rPr lang="en-US" altLang="zh-TW" dirty="0">
                <a:latin typeface="標楷體" panose="03000509000000000000" pitchFamily="65" charset="-120"/>
                <a:ea typeface="標楷體" panose="03000509000000000000" pitchFamily="65" charset="-120"/>
              </a:rPr>
              <a:t>X1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dataset</a:t>
            </a:r>
          </a:p>
          <a:p>
            <a:pPr lvl="1" algn="just"/>
            <a:r>
              <a:rPr lang="en-US" altLang="zh-TW" dirty="0">
                <a:latin typeface="標楷體" panose="03000509000000000000" pitchFamily="65" charset="-120"/>
                <a:ea typeface="標楷體" panose="03000509000000000000" pitchFamily="65" charset="-120"/>
              </a:rPr>
              <a:t>Y1</a:t>
            </a:r>
            <a:r>
              <a:rPr lang="zh-TW" altLang="en-US" dirty="0">
                <a:latin typeface="標楷體" panose="03000509000000000000" pitchFamily="65" charset="-120"/>
                <a:ea typeface="標楷體" panose="03000509000000000000" pitchFamily="65" charset="-120"/>
              </a:rPr>
              <a:t>為</a:t>
            </a:r>
            <a:r>
              <a:rPr lang="en-US" altLang="zh-TW" dirty="0">
                <a:latin typeface="標楷體" panose="03000509000000000000" pitchFamily="65" charset="-120"/>
                <a:ea typeface="標楷體" panose="03000509000000000000" pitchFamily="65" charset="-120"/>
              </a:rPr>
              <a:t>labels</a:t>
            </a:r>
          </a:p>
          <a:p>
            <a:pPr marL="457200" lvl="1" indent="0" algn="just">
              <a:buNone/>
            </a:pPr>
            <a:endParaRPr lang="en-US" altLang="zh-TW" dirty="0">
              <a:latin typeface="標楷體" panose="03000509000000000000" pitchFamily="65" charset="-120"/>
              <a:ea typeface="標楷體" panose="03000509000000000000" pitchFamily="65" charset="-120"/>
            </a:endParaRPr>
          </a:p>
          <a:p>
            <a:pPr marL="457200" lvl="1" indent="0" algn="just">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71B145D-CCAF-60C1-6688-5F151DC94241}"/>
              </a:ext>
            </a:extLst>
          </p:cNvPr>
          <p:cNvPicPr>
            <a:picLocks noChangeAspect="1"/>
          </p:cNvPicPr>
          <p:nvPr/>
        </p:nvPicPr>
        <p:blipFill>
          <a:blip r:embed="rId2"/>
          <a:stretch>
            <a:fillRect/>
          </a:stretch>
        </p:blipFill>
        <p:spPr>
          <a:xfrm>
            <a:off x="838200" y="2280052"/>
            <a:ext cx="5537620" cy="867338"/>
          </a:xfrm>
          <a:prstGeom prst="rect">
            <a:avLst/>
          </a:prstGeom>
        </p:spPr>
      </p:pic>
      <p:sp>
        <p:nvSpPr>
          <p:cNvPr id="6" name="文字方塊 5">
            <a:extLst>
              <a:ext uri="{FF2B5EF4-FFF2-40B4-BE49-F238E27FC236}">
                <a16:creationId xmlns:a16="http://schemas.microsoft.com/office/drawing/2014/main" id="{A6665E5C-42B7-1913-BC5E-3FC850979855}"/>
              </a:ext>
            </a:extLst>
          </p:cNvPr>
          <p:cNvSpPr txBox="1"/>
          <p:nvPr/>
        </p:nvSpPr>
        <p:spPr>
          <a:xfrm>
            <a:off x="707571" y="3258816"/>
            <a:ext cx="11127377" cy="3231654"/>
          </a:xfrm>
          <a:prstGeom prst="rect">
            <a:avLst/>
          </a:prstGeom>
          <a:noFill/>
        </p:spPr>
        <p:txBody>
          <a:bodyPr wrap="square" rtlCol="0">
            <a:spAutoFit/>
          </a:bodyPr>
          <a:lstStyle/>
          <a:p>
            <a:pPr marL="285750" indent="-285750">
              <a:buFont typeface="Arial" panose="020B0604020202020204" pitchFamily="34" charset="0"/>
              <a:buChar char="•"/>
            </a:pP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label</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調成</a:t>
            </a:r>
            <a:r>
              <a:rPr lang="en-US" altLang="zh-TW" sz="2800" b="0" i="0" u="none" strike="noStrike" dirty="0" err="1">
                <a:solidFill>
                  <a:srgbClr val="000000"/>
                </a:solidFill>
                <a:effectLst/>
                <a:latin typeface="標楷體" panose="03000509000000000000" pitchFamily="65" charset="-120"/>
                <a:ea typeface="標楷體" panose="03000509000000000000" pitchFamily="65" charset="-120"/>
              </a:rPr>
              <a:t>categorical_crossentropy</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適合的格式</a:t>
            </a: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b="0" i="0" u="none" strike="noStrike" dirty="0">
              <a:solidFill>
                <a:srgbClr val="000000"/>
              </a:solidFill>
              <a:effectLst/>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endParaRPr lang="en-US" altLang="zh-TW" sz="2800" dirty="0">
              <a:solidFill>
                <a:srgbClr val="000000"/>
              </a:solidFill>
              <a:latin typeface="標楷體" panose="03000509000000000000" pitchFamily="65" charset="-120"/>
              <a:ea typeface="標楷體" panose="03000509000000000000" pitchFamily="65" charset="-120"/>
            </a:endParaRPr>
          </a:p>
          <a:p>
            <a:endParaRPr lang="en-US" altLang="zh-TW" sz="2800" dirty="0">
              <a:solidFill>
                <a:srgbClr val="000000"/>
              </a:solidFill>
              <a:latin typeface="標楷體" panose="03000509000000000000" pitchFamily="65" charset="-120"/>
              <a:ea typeface="標楷體" panose="03000509000000000000" pitchFamily="65" charset="-120"/>
            </a:endParaRPr>
          </a:p>
          <a:p>
            <a:pPr marL="285750" indent="-285750">
              <a:buFont typeface="Arial" panose="020B0604020202020204" pitchFamily="34" charset="0"/>
              <a:buChar char="•"/>
            </a:pP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的</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input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3-Dim</a:t>
            </a:r>
            <a:r>
              <a:rPr lang="zh-TW" altLang="en-US" sz="2800" b="0" i="0" u="none" strike="noStrike" dirty="0">
                <a:solidFill>
                  <a:srgbClr val="000000"/>
                </a:solidFill>
                <a:effectLst/>
                <a:latin typeface="標楷體" panose="03000509000000000000" pitchFamily="65" charset="-120"/>
                <a:ea typeface="標楷體" panose="03000509000000000000" pitchFamily="65" charset="-120"/>
              </a:rPr>
              <a:t>，</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將</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x1</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調整成</a:t>
            </a:r>
            <a:r>
              <a:rPr lang="en-US" altLang="zh-TW" sz="2800" b="0" i="0" u="none" strike="noStrike" dirty="0">
                <a:solidFill>
                  <a:srgbClr val="000000"/>
                </a:solidFill>
                <a:effectLst/>
                <a:latin typeface="標楷體" panose="03000509000000000000" pitchFamily="65" charset="-120"/>
                <a:ea typeface="標楷體" panose="03000509000000000000" pitchFamily="65" charset="-120"/>
              </a:rPr>
              <a:t>LSTM</a:t>
            </a:r>
            <a:r>
              <a:rPr lang="zh-TW" altLang="zh-TW" sz="2800" b="0" i="0" u="none" strike="noStrike" dirty="0">
                <a:solidFill>
                  <a:srgbClr val="000000"/>
                </a:solidFill>
                <a:effectLst/>
                <a:latin typeface="標楷體" panose="03000509000000000000" pitchFamily="65" charset="-120"/>
                <a:ea typeface="標楷體" panose="03000509000000000000" pitchFamily="65" charset="-120"/>
              </a:rPr>
              <a:t>需要的格式</a:t>
            </a:r>
            <a:br>
              <a:rPr lang="en-US" altLang="zh-TW" sz="2800" b="0" i="0" u="none" strike="noStrike" dirty="0">
                <a:solidFill>
                  <a:srgbClr val="000000"/>
                </a:solidFill>
                <a:effectLst/>
                <a:latin typeface="標楷體" panose="03000509000000000000" pitchFamily="65" charset="-120"/>
                <a:ea typeface="標楷體" panose="03000509000000000000" pitchFamily="65" charset="-120"/>
              </a:rPr>
            </a:br>
            <a:r>
              <a:rPr lang="en-US" altLang="zh-TW" sz="1800" b="0" i="0" dirty="0">
                <a:solidFill>
                  <a:srgbClr val="000000"/>
                </a:solidFill>
                <a:effectLst/>
                <a:latin typeface="Arial" panose="020B0604020202020204" pitchFamily="34" charset="0"/>
              </a:rPr>
              <a:t>​</a:t>
            </a:r>
            <a:endParaRPr lang="en-US" altLang="zh-TW" b="0" i="0" dirty="0">
              <a:solidFill>
                <a:srgbClr val="000000"/>
              </a:solidFill>
              <a:effectLst/>
              <a:latin typeface="Arial" panose="020B0604020202020204" pitchFamily="34" charset="0"/>
            </a:endParaRPr>
          </a:p>
          <a:p>
            <a:pPr marL="285750" indent="-285750">
              <a:buFont typeface="Arial" panose="020B0604020202020204" pitchFamily="34" charset="0"/>
              <a:buChar char="•"/>
            </a:pPr>
            <a:endParaRPr lang="zh-TW" altLang="en-US" dirty="0"/>
          </a:p>
        </p:txBody>
      </p:sp>
      <p:pic>
        <p:nvPicPr>
          <p:cNvPr id="10" name="圖片 9">
            <a:extLst>
              <a:ext uri="{FF2B5EF4-FFF2-40B4-BE49-F238E27FC236}">
                <a16:creationId xmlns:a16="http://schemas.microsoft.com/office/drawing/2014/main" id="{6B21FF2B-8D95-0CEB-9C75-8326ACF247C4}"/>
              </a:ext>
            </a:extLst>
          </p:cNvPr>
          <p:cNvPicPr>
            <a:picLocks noChangeAspect="1"/>
          </p:cNvPicPr>
          <p:nvPr/>
        </p:nvPicPr>
        <p:blipFill>
          <a:blip r:embed="rId3"/>
          <a:stretch>
            <a:fillRect/>
          </a:stretch>
        </p:blipFill>
        <p:spPr>
          <a:xfrm>
            <a:off x="838200" y="5886279"/>
            <a:ext cx="8730859" cy="607560"/>
          </a:xfrm>
          <a:prstGeom prst="rect">
            <a:avLst/>
          </a:prstGeom>
        </p:spPr>
      </p:pic>
      <p:pic>
        <p:nvPicPr>
          <p:cNvPr id="11" name="圖片 10">
            <a:extLst>
              <a:ext uri="{FF2B5EF4-FFF2-40B4-BE49-F238E27FC236}">
                <a16:creationId xmlns:a16="http://schemas.microsoft.com/office/drawing/2014/main" id="{2EA1C1F0-0399-89BB-4A18-54BD201AF386}"/>
              </a:ext>
            </a:extLst>
          </p:cNvPr>
          <p:cNvPicPr>
            <a:picLocks noChangeAspect="1"/>
          </p:cNvPicPr>
          <p:nvPr/>
        </p:nvPicPr>
        <p:blipFill>
          <a:blip r:embed="rId4"/>
          <a:stretch>
            <a:fillRect/>
          </a:stretch>
        </p:blipFill>
        <p:spPr>
          <a:xfrm>
            <a:off x="838200" y="4052928"/>
            <a:ext cx="7118416" cy="1084711"/>
          </a:xfrm>
          <a:prstGeom prst="rect">
            <a:avLst/>
          </a:prstGeom>
        </p:spPr>
      </p:pic>
    </p:spTree>
    <p:extLst>
      <p:ext uri="{BB962C8B-B14F-4D97-AF65-F5344CB8AC3E}">
        <p14:creationId xmlns:p14="http://schemas.microsoft.com/office/powerpoint/2010/main" val="116783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2EF2B55-B37C-E9FD-C8B4-8C90A1CD9F6E}"/>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endParaRPr lang="zh-TW" altLang="en-US" dirty="0"/>
          </a:p>
        </p:txBody>
      </p:sp>
      <p:sp>
        <p:nvSpPr>
          <p:cNvPr id="3" name="內容版面配置區 2">
            <a:extLst>
              <a:ext uri="{FF2B5EF4-FFF2-40B4-BE49-F238E27FC236}">
                <a16:creationId xmlns:a16="http://schemas.microsoft.com/office/drawing/2014/main" id="{AD068556-D6E2-B47F-D388-3C323C06DC95}"/>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模型建立</a:t>
            </a:r>
          </a:p>
        </p:txBody>
      </p:sp>
      <p:pic>
        <p:nvPicPr>
          <p:cNvPr id="6" name="圖片 5">
            <a:extLst>
              <a:ext uri="{FF2B5EF4-FFF2-40B4-BE49-F238E27FC236}">
                <a16:creationId xmlns:a16="http://schemas.microsoft.com/office/drawing/2014/main" id="{1A6D143A-356E-3F7B-C939-5BBF9F22BDB3}"/>
              </a:ext>
            </a:extLst>
          </p:cNvPr>
          <p:cNvPicPr>
            <a:picLocks noChangeAspect="1"/>
          </p:cNvPicPr>
          <p:nvPr/>
        </p:nvPicPr>
        <p:blipFill>
          <a:blip r:embed="rId2"/>
          <a:stretch>
            <a:fillRect/>
          </a:stretch>
        </p:blipFill>
        <p:spPr>
          <a:xfrm>
            <a:off x="2634344" y="2375387"/>
            <a:ext cx="6923311" cy="4117488"/>
          </a:xfrm>
          <a:prstGeom prst="rect">
            <a:avLst/>
          </a:prstGeom>
        </p:spPr>
      </p:pic>
    </p:spTree>
    <p:extLst>
      <p:ext uri="{BB962C8B-B14F-4D97-AF65-F5344CB8AC3E}">
        <p14:creationId xmlns:p14="http://schemas.microsoft.com/office/powerpoint/2010/main" val="24281406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1A9CF-222C-2456-C0BE-2C7841646DB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a:t>
            </a:r>
            <a:endParaRPr lang="zh-TW" altLang="en-US" dirty="0"/>
          </a:p>
        </p:txBody>
      </p:sp>
      <p:sp>
        <p:nvSpPr>
          <p:cNvPr id="3" name="內容版面配置區 2">
            <a:extLst>
              <a:ext uri="{FF2B5EF4-FFF2-40B4-BE49-F238E27FC236}">
                <a16:creationId xmlns:a16="http://schemas.microsoft.com/office/drawing/2014/main" id="{64875AEC-6E87-A92D-2F78-9721CE04578B}"/>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開始訓練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當驗證集</a:t>
            </a:r>
          </a:p>
        </p:txBody>
      </p:sp>
      <p:pic>
        <p:nvPicPr>
          <p:cNvPr id="6" name="圖片 5">
            <a:extLst>
              <a:ext uri="{FF2B5EF4-FFF2-40B4-BE49-F238E27FC236}">
                <a16:creationId xmlns:a16="http://schemas.microsoft.com/office/drawing/2014/main" id="{F6AA3AD6-B19D-6099-12FD-ACD6CBA5C7AE}"/>
              </a:ext>
            </a:extLst>
          </p:cNvPr>
          <p:cNvPicPr>
            <a:picLocks noChangeAspect="1"/>
          </p:cNvPicPr>
          <p:nvPr/>
        </p:nvPicPr>
        <p:blipFill>
          <a:blip r:embed="rId2"/>
          <a:stretch>
            <a:fillRect/>
          </a:stretch>
        </p:blipFill>
        <p:spPr>
          <a:xfrm>
            <a:off x="3206262" y="3007147"/>
            <a:ext cx="5779475" cy="3304753"/>
          </a:xfrm>
          <a:prstGeom prst="rect">
            <a:avLst/>
          </a:prstGeom>
        </p:spPr>
      </p:pic>
    </p:spTree>
    <p:extLst>
      <p:ext uri="{BB962C8B-B14F-4D97-AF65-F5344CB8AC3E}">
        <p14:creationId xmlns:p14="http://schemas.microsoft.com/office/powerpoint/2010/main" val="1810137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8E3CC7-0CDB-46A0-568B-1846EA56EC2C}"/>
              </a:ext>
            </a:extLst>
          </p:cNvPr>
          <p:cNvSpPr>
            <a:spLocks noGrp="1"/>
          </p:cNvSpPr>
          <p:nvPr>
            <p:ph type="title"/>
          </p:nvPr>
        </p:nvSpPr>
        <p:spPr>
          <a:xfrm>
            <a:off x="838200" y="19842"/>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模型訓練結果</a:t>
            </a:r>
            <a:endParaRPr lang="zh-TW" altLang="en-US" dirty="0"/>
          </a:p>
        </p:txBody>
      </p:sp>
      <p:sp>
        <p:nvSpPr>
          <p:cNvPr id="3" name="內容版面配置區 2">
            <a:extLst>
              <a:ext uri="{FF2B5EF4-FFF2-40B4-BE49-F238E27FC236}">
                <a16:creationId xmlns:a16="http://schemas.microsoft.com/office/drawing/2014/main" id="{27C338F8-1695-F8B4-B79D-97CC5A0C8CA6}"/>
              </a:ext>
            </a:extLst>
          </p:cNvPr>
          <p:cNvSpPr>
            <a:spLocks noGrp="1"/>
          </p:cNvSpPr>
          <p:nvPr>
            <p:ph idx="1"/>
          </p:nvPr>
        </p:nvSpPr>
        <p:spPr>
          <a:xfrm>
            <a:off x="838200" y="1825625"/>
            <a:ext cx="10515600" cy="4688386"/>
          </a:xfrm>
        </p:spPr>
        <p:txBody>
          <a:bodyPr>
            <a:normAutofit/>
          </a:bodyPr>
          <a:lstStyle/>
          <a:p>
            <a:endParaRPr lang="en-US" altLang="zh-TW" dirty="0"/>
          </a:p>
          <a:p>
            <a:endParaRPr lang="en-US" altLang="zh-TW" dirty="0"/>
          </a:p>
          <a:p>
            <a:endParaRPr lang="en-US" altLang="zh-TW" dirty="0"/>
          </a:p>
          <a:p>
            <a:endParaRPr lang="en-US" altLang="zh-TW" dirty="0"/>
          </a:p>
          <a:p>
            <a:endParaRPr lang="en-US" altLang="zh-TW" dirty="0"/>
          </a:p>
          <a:p>
            <a:pPr marL="0" indent="0">
              <a:buNone/>
            </a:pPr>
            <a:endParaRPr lang="en-US" altLang="zh-TW" dirty="0"/>
          </a:p>
          <a:p>
            <a:pPr marL="0" indent="0">
              <a:buNone/>
            </a:pPr>
            <a:endParaRPr lang="en-US" altLang="zh-TW" dirty="0"/>
          </a:p>
          <a:p>
            <a:r>
              <a:rPr lang="en-US" altLang="zh-TW" dirty="0"/>
              <a:t>Save Model</a:t>
            </a:r>
            <a:endParaRPr lang="zh-TW" altLang="en-US" dirty="0"/>
          </a:p>
        </p:txBody>
      </p:sp>
      <p:pic>
        <p:nvPicPr>
          <p:cNvPr id="6" name="圖片 5">
            <a:extLst>
              <a:ext uri="{FF2B5EF4-FFF2-40B4-BE49-F238E27FC236}">
                <a16:creationId xmlns:a16="http://schemas.microsoft.com/office/drawing/2014/main" id="{5186E01C-DE65-D75D-2DF7-6BC503DB06C1}"/>
              </a:ext>
            </a:extLst>
          </p:cNvPr>
          <p:cNvPicPr>
            <a:picLocks noChangeAspect="1"/>
          </p:cNvPicPr>
          <p:nvPr/>
        </p:nvPicPr>
        <p:blipFill>
          <a:blip r:embed="rId2"/>
          <a:stretch>
            <a:fillRect/>
          </a:stretch>
        </p:blipFill>
        <p:spPr>
          <a:xfrm>
            <a:off x="2764688" y="1079863"/>
            <a:ext cx="6662623" cy="4382824"/>
          </a:xfrm>
          <a:prstGeom prst="rect">
            <a:avLst/>
          </a:prstGeom>
        </p:spPr>
      </p:pic>
      <p:pic>
        <p:nvPicPr>
          <p:cNvPr id="5" name="圖片 4">
            <a:extLst>
              <a:ext uri="{FF2B5EF4-FFF2-40B4-BE49-F238E27FC236}">
                <a16:creationId xmlns:a16="http://schemas.microsoft.com/office/drawing/2014/main" id="{9E369281-371E-995A-B621-E1FA2E49BAEF}"/>
              </a:ext>
            </a:extLst>
          </p:cNvPr>
          <p:cNvPicPr>
            <a:picLocks noChangeAspect="1"/>
          </p:cNvPicPr>
          <p:nvPr/>
        </p:nvPicPr>
        <p:blipFill>
          <a:blip r:embed="rId3"/>
          <a:stretch>
            <a:fillRect/>
          </a:stretch>
        </p:blipFill>
        <p:spPr>
          <a:xfrm>
            <a:off x="1555304" y="5942907"/>
            <a:ext cx="5436624" cy="396046"/>
          </a:xfrm>
          <a:prstGeom prst="rect">
            <a:avLst/>
          </a:prstGeom>
        </p:spPr>
      </p:pic>
    </p:spTree>
    <p:extLst>
      <p:ext uri="{BB962C8B-B14F-4D97-AF65-F5344CB8AC3E}">
        <p14:creationId xmlns:p14="http://schemas.microsoft.com/office/powerpoint/2010/main" val="1688801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測試集</a:t>
            </a:r>
          </a:p>
        </p:txBody>
      </p:sp>
      <p:pic>
        <p:nvPicPr>
          <p:cNvPr id="5" name="內容版面配置區 4">
            <a:extLst>
              <a:ext uri="{FF2B5EF4-FFF2-40B4-BE49-F238E27FC236}">
                <a16:creationId xmlns:a16="http://schemas.microsoft.com/office/drawing/2014/main" id="{92BB5F07-1668-5614-2CB7-8D4A72B50613}"/>
              </a:ext>
            </a:extLst>
          </p:cNvPr>
          <p:cNvPicPr>
            <a:picLocks noGrp="1" noChangeAspect="1"/>
          </p:cNvPicPr>
          <p:nvPr>
            <p:ph idx="1"/>
          </p:nvPr>
        </p:nvPicPr>
        <p:blipFill>
          <a:blip r:embed="rId2"/>
          <a:stretch>
            <a:fillRect/>
          </a:stretch>
        </p:blipFill>
        <p:spPr>
          <a:xfrm>
            <a:off x="1119221" y="2348974"/>
            <a:ext cx="9953558" cy="2897280"/>
          </a:xfrm>
        </p:spPr>
      </p:pic>
    </p:spTree>
    <p:extLst>
      <p:ext uri="{BB962C8B-B14F-4D97-AF65-F5344CB8AC3E}">
        <p14:creationId xmlns:p14="http://schemas.microsoft.com/office/powerpoint/2010/main" val="3167739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61B4AF-48D5-5AF0-9A9E-FB22EB329F07}"/>
              </a:ext>
            </a:extLst>
          </p:cNvPr>
          <p:cNvSpPr>
            <a:spLocks noGrp="1"/>
          </p:cNvSpPr>
          <p:nvPr>
            <p:ph type="title"/>
          </p:nvPr>
        </p:nvSpPr>
        <p:spPr>
          <a:xfrm>
            <a:off x="838200" y="286328"/>
            <a:ext cx="10515600" cy="1325563"/>
          </a:xfrm>
        </p:spPr>
        <p:txBody>
          <a:bodyPr/>
          <a:lstStyle/>
          <a:p>
            <a:pPr algn="ctr"/>
            <a:r>
              <a:rPr lang="zh-TW" altLang="en-US" dirty="0">
                <a:latin typeface="標楷體" panose="03000509000000000000" pitchFamily="65" charset="-120"/>
                <a:ea typeface="標楷體" panose="03000509000000000000" pitchFamily="65" charset="-120"/>
              </a:rPr>
              <a:t>預測結果</a:t>
            </a:r>
          </a:p>
        </p:txBody>
      </p:sp>
      <p:pic>
        <p:nvPicPr>
          <p:cNvPr id="3" name="圖片 2">
            <a:extLst>
              <a:ext uri="{FF2B5EF4-FFF2-40B4-BE49-F238E27FC236}">
                <a16:creationId xmlns:a16="http://schemas.microsoft.com/office/drawing/2014/main" id="{F07563E5-79CB-46D0-21D4-B6BF9C4DAC38}"/>
              </a:ext>
            </a:extLst>
          </p:cNvPr>
          <p:cNvPicPr>
            <a:picLocks noChangeAspect="1"/>
          </p:cNvPicPr>
          <p:nvPr/>
        </p:nvPicPr>
        <p:blipFill>
          <a:blip r:embed="rId2"/>
          <a:stretch>
            <a:fillRect/>
          </a:stretch>
        </p:blipFill>
        <p:spPr>
          <a:xfrm>
            <a:off x="3057285" y="1611891"/>
            <a:ext cx="6077430" cy="4655540"/>
          </a:xfrm>
          <a:prstGeom prst="rect">
            <a:avLst/>
          </a:prstGeom>
        </p:spPr>
      </p:pic>
    </p:spTree>
    <p:extLst>
      <p:ext uri="{BB962C8B-B14F-4D97-AF65-F5344CB8AC3E}">
        <p14:creationId xmlns:p14="http://schemas.microsoft.com/office/powerpoint/2010/main" val="30280004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E54F63-4E74-4BB8-6A5F-5996F4266D0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針對測試集準確率</a:t>
            </a:r>
            <a:r>
              <a:rPr lang="en-US" altLang="zh-TW" dirty="0">
                <a:latin typeface="標楷體" panose="03000509000000000000" pitchFamily="65" charset="-120"/>
                <a:ea typeface="標楷體" panose="03000509000000000000" pitchFamily="65" charset="-120"/>
              </a:rPr>
              <a:t>100%</a:t>
            </a:r>
            <a:r>
              <a:rPr lang="zh-TW" altLang="en-US" dirty="0">
                <a:latin typeface="標楷體" panose="03000509000000000000" pitchFamily="65" charset="-120"/>
                <a:ea typeface="標楷體" panose="03000509000000000000" pitchFamily="65" charset="-120"/>
              </a:rPr>
              <a:t>的處理方法</a:t>
            </a:r>
          </a:p>
        </p:txBody>
      </p:sp>
      <p:sp>
        <p:nvSpPr>
          <p:cNvPr id="3" name="內容版面配置區 2">
            <a:extLst>
              <a:ext uri="{FF2B5EF4-FFF2-40B4-BE49-F238E27FC236}">
                <a16:creationId xmlns:a16="http://schemas.microsoft.com/office/drawing/2014/main" id="{79212722-051A-8D81-6A13-3C04FF66E5D5}"/>
              </a:ext>
            </a:extLst>
          </p:cNvPr>
          <p:cNvSpPr>
            <a:spLocks noGrp="1"/>
          </p:cNvSpPr>
          <p:nvPr>
            <p:ph idx="1"/>
          </p:nvPr>
        </p:nvSpPr>
        <p:spPr>
          <a:xfrm>
            <a:off x="838200" y="1548534"/>
            <a:ext cx="10515600" cy="4351338"/>
          </a:xfrm>
        </p:spPr>
        <p:txBody>
          <a:bodyPr/>
          <a:lstStyle/>
          <a:p>
            <a:r>
              <a:rPr lang="zh-TW" altLang="en-US" dirty="0">
                <a:latin typeface="標楷體" panose="03000509000000000000" pitchFamily="65" charset="-120"/>
                <a:ea typeface="標楷體" panose="03000509000000000000" pitchFamily="65" charset="-120"/>
              </a:rPr>
              <a:t>降低</a:t>
            </a:r>
            <a:r>
              <a:rPr lang="en-US" altLang="zh-TW" dirty="0">
                <a:latin typeface="標楷體" panose="03000509000000000000" pitchFamily="65" charset="-120"/>
                <a:ea typeface="標楷體" panose="03000509000000000000" pitchFamily="65" charset="-120"/>
              </a:rPr>
              <a:t>epochs</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避免</a:t>
            </a:r>
            <a:r>
              <a:rPr lang="en-US" altLang="zh-TW" dirty="0">
                <a:latin typeface="標楷體" panose="03000509000000000000" pitchFamily="65" charset="-120"/>
                <a:ea typeface="標楷體" panose="03000509000000000000" pitchFamily="65" charset="-120"/>
              </a:rPr>
              <a:t>overfitting</a:t>
            </a:r>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A5FDE212-68BE-B10E-737E-C5AC4A2926AC}"/>
              </a:ext>
            </a:extLst>
          </p:cNvPr>
          <p:cNvPicPr>
            <a:picLocks noChangeAspect="1"/>
          </p:cNvPicPr>
          <p:nvPr/>
        </p:nvPicPr>
        <p:blipFill>
          <a:blip r:embed="rId2"/>
          <a:stretch>
            <a:fillRect/>
          </a:stretch>
        </p:blipFill>
        <p:spPr>
          <a:xfrm>
            <a:off x="409286" y="2801938"/>
            <a:ext cx="4221892" cy="2540000"/>
          </a:xfrm>
          <a:prstGeom prst="rect">
            <a:avLst/>
          </a:prstGeom>
        </p:spPr>
      </p:pic>
      <p:pic>
        <p:nvPicPr>
          <p:cNvPr id="7" name="圖片 6">
            <a:extLst>
              <a:ext uri="{FF2B5EF4-FFF2-40B4-BE49-F238E27FC236}">
                <a16:creationId xmlns:a16="http://schemas.microsoft.com/office/drawing/2014/main" id="{C8E7B241-83F5-6B6D-DD18-4638EBBA8951}"/>
              </a:ext>
            </a:extLst>
          </p:cNvPr>
          <p:cNvPicPr>
            <a:picLocks noChangeAspect="1"/>
          </p:cNvPicPr>
          <p:nvPr/>
        </p:nvPicPr>
        <p:blipFill>
          <a:blip r:embed="rId3"/>
          <a:stretch>
            <a:fillRect/>
          </a:stretch>
        </p:blipFill>
        <p:spPr>
          <a:xfrm>
            <a:off x="4735878" y="1548534"/>
            <a:ext cx="7395923" cy="4750666"/>
          </a:xfrm>
          <a:prstGeom prst="rect">
            <a:avLst/>
          </a:prstGeom>
        </p:spPr>
      </p:pic>
    </p:spTree>
    <p:extLst>
      <p:ext uri="{BB962C8B-B14F-4D97-AF65-F5344CB8AC3E}">
        <p14:creationId xmlns:p14="http://schemas.microsoft.com/office/powerpoint/2010/main" val="30353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B12694F-16D5-15F9-6093-3457B1118C1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利用獨立的測試集進行測試</a:t>
            </a:r>
          </a:p>
        </p:txBody>
      </p:sp>
      <p:pic>
        <p:nvPicPr>
          <p:cNvPr id="5" name="內容版面配置區 4">
            <a:extLst>
              <a:ext uri="{FF2B5EF4-FFF2-40B4-BE49-F238E27FC236}">
                <a16:creationId xmlns:a16="http://schemas.microsoft.com/office/drawing/2014/main" id="{4D792DA5-62BB-D0A2-AC17-5055C982BFDB}"/>
              </a:ext>
            </a:extLst>
          </p:cNvPr>
          <p:cNvPicPr>
            <a:picLocks noGrp="1" noChangeAspect="1"/>
          </p:cNvPicPr>
          <p:nvPr>
            <p:ph idx="1"/>
          </p:nvPr>
        </p:nvPicPr>
        <p:blipFill>
          <a:blip r:embed="rId2"/>
          <a:stretch>
            <a:fillRect/>
          </a:stretch>
        </p:blipFill>
        <p:spPr>
          <a:xfrm>
            <a:off x="875571" y="1409931"/>
            <a:ext cx="10440857" cy="1857634"/>
          </a:xfrm>
        </p:spPr>
      </p:pic>
      <p:pic>
        <p:nvPicPr>
          <p:cNvPr id="7" name="圖片 6">
            <a:extLst>
              <a:ext uri="{FF2B5EF4-FFF2-40B4-BE49-F238E27FC236}">
                <a16:creationId xmlns:a16="http://schemas.microsoft.com/office/drawing/2014/main" id="{96568748-22C0-76E8-B842-0B9E1E2F2990}"/>
              </a:ext>
            </a:extLst>
          </p:cNvPr>
          <p:cNvPicPr>
            <a:picLocks noChangeAspect="1"/>
          </p:cNvPicPr>
          <p:nvPr/>
        </p:nvPicPr>
        <p:blipFill>
          <a:blip r:embed="rId3"/>
          <a:stretch>
            <a:fillRect/>
          </a:stretch>
        </p:blipFill>
        <p:spPr>
          <a:xfrm>
            <a:off x="2519377" y="3352800"/>
            <a:ext cx="7153246" cy="3245131"/>
          </a:xfrm>
          <a:prstGeom prst="rect">
            <a:avLst/>
          </a:prstGeom>
        </p:spPr>
      </p:pic>
    </p:spTree>
    <p:extLst>
      <p:ext uri="{BB962C8B-B14F-4D97-AF65-F5344CB8AC3E}">
        <p14:creationId xmlns:p14="http://schemas.microsoft.com/office/powerpoint/2010/main" val="4219790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6D565-E8E9-A233-0FF7-C6D9BB5C71C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32683BCC-59DC-77DE-94C9-AB2B05415F46}"/>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C4856DF3-05A5-29EB-FA3E-400166156B62}"/>
              </a:ext>
            </a:extLst>
          </p:cNvPr>
          <p:cNvPicPr>
            <a:picLocks noChangeAspect="1"/>
          </p:cNvPicPr>
          <p:nvPr/>
        </p:nvPicPr>
        <p:blipFill>
          <a:blip r:embed="rId2"/>
          <a:stretch>
            <a:fillRect/>
          </a:stretch>
        </p:blipFill>
        <p:spPr>
          <a:xfrm>
            <a:off x="2988992" y="1345575"/>
            <a:ext cx="6214016" cy="5343749"/>
          </a:xfrm>
          <a:prstGeom prst="rect">
            <a:avLst/>
          </a:prstGeom>
        </p:spPr>
      </p:pic>
    </p:spTree>
    <p:extLst>
      <p:ext uri="{BB962C8B-B14F-4D97-AF65-F5344CB8AC3E}">
        <p14:creationId xmlns:p14="http://schemas.microsoft.com/office/powerpoint/2010/main" val="739386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F3190D-AF3D-859D-5A1B-C8CD72F7D83A}"/>
              </a:ext>
            </a:extLst>
          </p:cNvPr>
          <p:cNvSpPr>
            <a:spLocks noGrp="1"/>
          </p:cNvSpPr>
          <p:nvPr>
            <p:ph type="title"/>
          </p:nvPr>
        </p:nvSpPr>
        <p:spPr>
          <a:xfrm>
            <a:off x="838200" y="2766218"/>
            <a:ext cx="10515600" cy="1325563"/>
          </a:xfrm>
        </p:spPr>
        <p:txBody>
          <a:bodyPr/>
          <a:lstStyle/>
          <a:p>
            <a:pPr algn="ctr"/>
            <a:r>
              <a:rPr lang="zh-TW" altLang="en-US" dirty="0">
                <a:latin typeface="標楷體" panose="03000509000000000000" pitchFamily="65" charset="-120"/>
                <a:ea typeface="標楷體" panose="03000509000000000000" pitchFamily="65" charset="-120"/>
              </a:rPr>
              <a:t>本週進度</a:t>
            </a:r>
          </a:p>
        </p:txBody>
      </p:sp>
    </p:spTree>
    <p:extLst>
      <p:ext uri="{BB962C8B-B14F-4D97-AF65-F5344CB8AC3E}">
        <p14:creationId xmlns:p14="http://schemas.microsoft.com/office/powerpoint/2010/main" val="153093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74F106F-7A60-6CBD-7467-9DC17ADE5031}"/>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準確率</a:t>
            </a:r>
          </a:p>
        </p:txBody>
      </p:sp>
      <p:pic>
        <p:nvPicPr>
          <p:cNvPr id="5" name="內容版面配置區 4">
            <a:extLst>
              <a:ext uri="{FF2B5EF4-FFF2-40B4-BE49-F238E27FC236}">
                <a16:creationId xmlns:a16="http://schemas.microsoft.com/office/drawing/2014/main" id="{1227C061-F3B8-E456-06A2-CBE4CE91CC26}"/>
              </a:ext>
            </a:extLst>
          </p:cNvPr>
          <p:cNvPicPr>
            <a:picLocks noGrp="1" noChangeAspect="1"/>
          </p:cNvPicPr>
          <p:nvPr>
            <p:ph idx="1"/>
          </p:nvPr>
        </p:nvPicPr>
        <p:blipFill>
          <a:blip r:embed="rId2"/>
          <a:stretch>
            <a:fillRect/>
          </a:stretch>
        </p:blipFill>
        <p:spPr>
          <a:xfrm>
            <a:off x="1352068" y="2463666"/>
            <a:ext cx="9487864" cy="2443450"/>
          </a:xfrm>
        </p:spPr>
      </p:pic>
    </p:spTree>
    <p:extLst>
      <p:ext uri="{BB962C8B-B14F-4D97-AF65-F5344CB8AC3E}">
        <p14:creationId xmlns:p14="http://schemas.microsoft.com/office/powerpoint/2010/main" val="2825032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A0AD5-7E5C-313D-BDCF-E62F19F80DF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可能的原因和解決方法</a:t>
            </a:r>
          </a:p>
        </p:txBody>
      </p:sp>
      <p:sp>
        <p:nvSpPr>
          <p:cNvPr id="3" name="內容版面配置區 2">
            <a:extLst>
              <a:ext uri="{FF2B5EF4-FFF2-40B4-BE49-F238E27FC236}">
                <a16:creationId xmlns:a16="http://schemas.microsoft.com/office/drawing/2014/main" id="{5CE9436B-E819-5C95-90BF-3B4737EC966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因為資料包含</a:t>
            </a:r>
            <a:r>
              <a:rPr lang="en-US" altLang="zh-TW" dirty="0">
                <a:latin typeface="標楷體" panose="03000509000000000000" pitchFamily="65" charset="-120"/>
                <a:ea typeface="標楷體" panose="03000509000000000000" pitchFamily="65" charset="-120"/>
              </a:rPr>
              <a:t>25</a:t>
            </a:r>
            <a:r>
              <a:rPr lang="zh-TW" altLang="en-US" dirty="0">
                <a:latin typeface="標楷體" panose="03000509000000000000" pitchFamily="65" charset="-120"/>
                <a:ea typeface="標楷體" panose="03000509000000000000" pitchFamily="65" charset="-120"/>
              </a:rPr>
              <a:t>個節點，但在判定深蹲動作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標準與否時，不需要觀察頭部與手部的動作</a:t>
            </a:r>
            <a:br>
              <a:rPr lang="en-US" altLang="zh-TW" dirty="0">
                <a:latin typeface="標楷體" panose="03000509000000000000" pitchFamily="65" charset="-120"/>
                <a:ea typeface="標楷體" panose="03000509000000000000" pitchFamily="65" charset="-120"/>
              </a:rPr>
            </a:br>
            <a:r>
              <a:rPr lang="zh-TW" altLang="en-US" dirty="0">
                <a:latin typeface="標楷體" panose="03000509000000000000" pitchFamily="65" charset="-120"/>
                <a:ea typeface="標楷體" panose="03000509000000000000" pitchFamily="65" charset="-120"/>
              </a:rPr>
              <a:t>位置，所以這可能會成為干擾判定的因素</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因此決定試試看把第</a:t>
            </a:r>
            <a:r>
              <a:rPr lang="en-US" altLang="zh-TW" dirty="0">
                <a:latin typeface="標楷體" panose="03000509000000000000" pitchFamily="65" charset="-120"/>
                <a:ea typeface="標楷體" panose="03000509000000000000" pitchFamily="65" charset="-120"/>
              </a:rPr>
              <a:t>0</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3</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4</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15</a:t>
            </a:r>
            <a:r>
              <a:rPr lang="zh-TW" altLang="en-US" dirty="0">
                <a:latin typeface="標楷體" panose="03000509000000000000" pitchFamily="65" charset="-120"/>
                <a:ea typeface="標楷體" panose="03000509000000000000" pitchFamily="65" charset="-120"/>
              </a:rPr>
              <a:t>、</a:t>
            </a:r>
            <a:br>
              <a:rPr lang="en-US" altLang="zh-TW" dirty="0">
                <a:latin typeface="標楷體" panose="03000509000000000000" pitchFamily="65" charset="-120"/>
                <a:ea typeface="標楷體" panose="03000509000000000000" pitchFamily="65" charset="-120"/>
              </a:rPr>
            </a:b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17</a:t>
            </a:r>
            <a:r>
              <a:rPr lang="zh-TW" altLang="en-US" dirty="0">
                <a:latin typeface="標楷體" panose="03000509000000000000" pitchFamily="65" charset="-120"/>
                <a:ea typeface="標楷體" panose="03000509000000000000" pitchFamily="65" charset="-120"/>
              </a:rPr>
              <a:t>、</a:t>
            </a:r>
            <a:r>
              <a:rPr lang="en-US" altLang="zh-TW" dirty="0">
                <a:latin typeface="標楷體" panose="03000509000000000000" pitchFamily="65" charset="-120"/>
                <a:ea typeface="標楷體" panose="03000509000000000000" pitchFamily="65" charset="-120"/>
              </a:rPr>
              <a:t>18</a:t>
            </a:r>
            <a:r>
              <a:rPr lang="zh-TW" altLang="en-US" dirty="0">
                <a:latin typeface="標楷體" panose="03000509000000000000" pitchFamily="65" charset="-120"/>
                <a:ea typeface="標楷體" panose="03000509000000000000" pitchFamily="65" charset="-120"/>
              </a:rPr>
              <a:t>節點去除，剩餘</a:t>
            </a:r>
            <a:r>
              <a:rPr lang="en-US" altLang="zh-TW" dirty="0">
                <a:latin typeface="標楷體" panose="03000509000000000000" pitchFamily="65" charset="-120"/>
                <a:ea typeface="標楷體" panose="03000509000000000000" pitchFamily="65" charset="-120"/>
              </a:rPr>
              <a:t>16</a:t>
            </a:r>
            <a:r>
              <a:rPr lang="zh-TW" altLang="en-US" dirty="0">
                <a:latin typeface="標楷體" panose="03000509000000000000" pitchFamily="65" charset="-120"/>
                <a:ea typeface="標楷體" panose="03000509000000000000" pitchFamily="65" charset="-120"/>
              </a:rPr>
              <a:t>個節點</a:t>
            </a:r>
            <a:endParaRPr lang="en-US" altLang="zh-TW" dirty="0">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A026ACDA-55C1-E4B1-A5A5-F3C437AED880}"/>
              </a:ext>
            </a:extLst>
          </p:cNvPr>
          <p:cNvPicPr>
            <a:picLocks noChangeAspect="1"/>
          </p:cNvPicPr>
          <p:nvPr/>
        </p:nvPicPr>
        <p:blipFill>
          <a:blip r:embed="rId2"/>
          <a:stretch>
            <a:fillRect/>
          </a:stretch>
        </p:blipFill>
        <p:spPr>
          <a:xfrm>
            <a:off x="8325475" y="1690688"/>
            <a:ext cx="3028325" cy="5135754"/>
          </a:xfrm>
          <a:prstGeom prst="rect">
            <a:avLst/>
          </a:prstGeom>
        </p:spPr>
      </p:pic>
    </p:spTree>
    <p:extLst>
      <p:ext uri="{BB962C8B-B14F-4D97-AF65-F5344CB8AC3E}">
        <p14:creationId xmlns:p14="http://schemas.microsoft.com/office/powerpoint/2010/main" val="25919422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6C44F2-2150-3C5A-5F49-2D381BCDD920}"/>
              </a:ext>
            </a:extLst>
          </p:cNvPr>
          <p:cNvSpPr>
            <a:spLocks noGrp="1"/>
          </p:cNvSpPr>
          <p:nvPr>
            <p:ph idx="1"/>
          </p:nvPr>
        </p:nvSpPr>
        <p:spPr>
          <a:xfrm>
            <a:off x="838200" y="1825625"/>
            <a:ext cx="10515600" cy="4351338"/>
          </a:xfrm>
        </p:spPr>
        <p:txBody>
          <a:bodyPr/>
          <a:lstStyle/>
          <a:p>
            <a:pPr marL="0" indent="0">
              <a:buNone/>
            </a:pPr>
            <a:endParaRPr lang="zh-TW" altLang="en-US" dirty="0"/>
          </a:p>
        </p:txBody>
      </p:sp>
      <p:sp>
        <p:nvSpPr>
          <p:cNvPr id="7" name="標題 6">
            <a:extLst>
              <a:ext uri="{FF2B5EF4-FFF2-40B4-BE49-F238E27FC236}">
                <a16:creationId xmlns:a16="http://schemas.microsoft.com/office/drawing/2014/main" id="{07408A66-6070-AFB2-7936-99698E367B22}"/>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刪除節點</a:t>
            </a:r>
          </a:p>
        </p:txBody>
      </p:sp>
      <p:pic>
        <p:nvPicPr>
          <p:cNvPr id="9" name="圖片 8">
            <a:extLst>
              <a:ext uri="{FF2B5EF4-FFF2-40B4-BE49-F238E27FC236}">
                <a16:creationId xmlns:a16="http://schemas.microsoft.com/office/drawing/2014/main" id="{3874C51A-D7E5-2330-483C-53A48F86252F}"/>
              </a:ext>
            </a:extLst>
          </p:cNvPr>
          <p:cNvPicPr>
            <a:picLocks noChangeAspect="1"/>
          </p:cNvPicPr>
          <p:nvPr/>
        </p:nvPicPr>
        <p:blipFill>
          <a:blip r:embed="rId2"/>
          <a:stretch>
            <a:fillRect/>
          </a:stretch>
        </p:blipFill>
        <p:spPr>
          <a:xfrm>
            <a:off x="3185161" y="1376644"/>
            <a:ext cx="5821678" cy="5481356"/>
          </a:xfrm>
          <a:prstGeom prst="rect">
            <a:avLst/>
          </a:prstGeom>
        </p:spPr>
      </p:pic>
      <p:sp>
        <p:nvSpPr>
          <p:cNvPr id="10" name="矩形 9">
            <a:extLst>
              <a:ext uri="{FF2B5EF4-FFF2-40B4-BE49-F238E27FC236}">
                <a16:creationId xmlns:a16="http://schemas.microsoft.com/office/drawing/2014/main" id="{E21B718D-5CFF-BDDA-1717-3CE7725FFAE2}"/>
              </a:ext>
            </a:extLst>
          </p:cNvPr>
          <p:cNvSpPr/>
          <p:nvPr/>
        </p:nvSpPr>
        <p:spPr>
          <a:xfrm>
            <a:off x="4414982" y="2844801"/>
            <a:ext cx="4331854" cy="565727"/>
          </a:xfrm>
          <a:prstGeom prst="rect">
            <a:avLst/>
          </a:prstGeom>
          <a:noFill/>
          <a:ln w="762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219461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EFB2FB-2747-7990-067B-D8C50E3077E8}"/>
              </a:ext>
            </a:extLst>
          </p:cNvPr>
          <p:cNvSpPr>
            <a:spLocks noGrp="1"/>
          </p:cNvSpPr>
          <p:nvPr>
            <p:ph type="title"/>
          </p:nvPr>
        </p:nvSpPr>
        <p:spPr>
          <a:xfrm>
            <a:off x="838200" y="0"/>
            <a:ext cx="10515600" cy="1325563"/>
          </a:xfrm>
        </p:spPr>
        <p:txBody>
          <a:bodyPr/>
          <a:lstStyle/>
          <a:p>
            <a:pPr algn="ctr"/>
            <a:r>
              <a:rPr lang="zh-TW" altLang="en-US" dirty="0">
                <a:latin typeface="標楷體" panose="03000509000000000000" pitchFamily="65" charset="-120"/>
                <a:ea typeface="標楷體" panose="03000509000000000000" pitchFamily="65" charset="-120"/>
              </a:rPr>
              <a:t>重新訓練</a:t>
            </a:r>
          </a:p>
        </p:txBody>
      </p:sp>
      <p:pic>
        <p:nvPicPr>
          <p:cNvPr id="5" name="內容版面配置區 4">
            <a:extLst>
              <a:ext uri="{FF2B5EF4-FFF2-40B4-BE49-F238E27FC236}">
                <a16:creationId xmlns:a16="http://schemas.microsoft.com/office/drawing/2014/main" id="{415DA966-6A96-C40F-A99C-C7924341B978}"/>
              </a:ext>
            </a:extLst>
          </p:cNvPr>
          <p:cNvPicPr>
            <a:picLocks noGrp="1" noChangeAspect="1"/>
          </p:cNvPicPr>
          <p:nvPr>
            <p:ph idx="1"/>
          </p:nvPr>
        </p:nvPicPr>
        <p:blipFill>
          <a:blip r:embed="rId2"/>
          <a:stretch>
            <a:fillRect/>
          </a:stretch>
        </p:blipFill>
        <p:spPr>
          <a:xfrm>
            <a:off x="3095206" y="1098379"/>
            <a:ext cx="6001588" cy="3515216"/>
          </a:xfrm>
        </p:spPr>
      </p:pic>
      <p:pic>
        <p:nvPicPr>
          <p:cNvPr id="7" name="圖片 6">
            <a:extLst>
              <a:ext uri="{FF2B5EF4-FFF2-40B4-BE49-F238E27FC236}">
                <a16:creationId xmlns:a16="http://schemas.microsoft.com/office/drawing/2014/main" id="{ADF5378F-35B4-CFB9-C559-859D70C4B083}"/>
              </a:ext>
            </a:extLst>
          </p:cNvPr>
          <p:cNvPicPr>
            <a:picLocks noChangeAspect="1"/>
          </p:cNvPicPr>
          <p:nvPr/>
        </p:nvPicPr>
        <p:blipFill>
          <a:blip r:embed="rId3"/>
          <a:stretch>
            <a:fillRect/>
          </a:stretch>
        </p:blipFill>
        <p:spPr>
          <a:xfrm>
            <a:off x="3966865" y="4733629"/>
            <a:ext cx="4258269" cy="2124371"/>
          </a:xfrm>
          <a:prstGeom prst="rect">
            <a:avLst/>
          </a:prstGeom>
        </p:spPr>
      </p:pic>
      <p:sp>
        <p:nvSpPr>
          <p:cNvPr id="9" name="矩形 8">
            <a:extLst>
              <a:ext uri="{FF2B5EF4-FFF2-40B4-BE49-F238E27FC236}">
                <a16:creationId xmlns:a16="http://schemas.microsoft.com/office/drawing/2014/main" id="{2BDC56FD-17A1-31E8-746B-161DD8209C03}"/>
              </a:ext>
            </a:extLst>
          </p:cNvPr>
          <p:cNvSpPr/>
          <p:nvPr/>
        </p:nvSpPr>
        <p:spPr>
          <a:xfrm>
            <a:off x="4747490" y="1694853"/>
            <a:ext cx="1477819" cy="25861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F9C05A18-C45D-D82E-4398-B3B48037EC66}"/>
              </a:ext>
            </a:extLst>
          </p:cNvPr>
          <p:cNvSpPr/>
          <p:nvPr/>
        </p:nvSpPr>
        <p:spPr>
          <a:xfrm>
            <a:off x="4812145" y="5329382"/>
            <a:ext cx="1283855" cy="2032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45285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BF18B-B9A6-A4CA-9405-F396B6DAB453}"/>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訓練結果</a:t>
            </a:r>
          </a:p>
        </p:txBody>
      </p:sp>
      <p:sp>
        <p:nvSpPr>
          <p:cNvPr id="3" name="內容版面配置區 2">
            <a:extLst>
              <a:ext uri="{FF2B5EF4-FFF2-40B4-BE49-F238E27FC236}">
                <a16:creationId xmlns:a16="http://schemas.microsoft.com/office/drawing/2014/main" id="{49CEF02A-D2B0-E56A-CC99-B14BBAC358D8}"/>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838871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EC0726-C806-B7BE-0FEA-59993956895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測試結果</a:t>
            </a:r>
          </a:p>
        </p:txBody>
      </p:sp>
      <p:sp>
        <p:nvSpPr>
          <p:cNvPr id="3" name="內容版面配置區 2">
            <a:extLst>
              <a:ext uri="{FF2B5EF4-FFF2-40B4-BE49-F238E27FC236}">
                <a16:creationId xmlns:a16="http://schemas.microsoft.com/office/drawing/2014/main" id="{75D1E142-37EF-1642-B21B-3AB762E7A758}"/>
              </a:ext>
            </a:extLst>
          </p:cNvPr>
          <p:cNvSpPr>
            <a:spLocks noGrp="1"/>
          </p:cNvSpPr>
          <p:nvPr>
            <p:ph idx="1"/>
          </p:nvPr>
        </p:nvSpPr>
        <p:spPr/>
        <p:txBody>
          <a:bodyPr/>
          <a:lstStyle/>
          <a:p>
            <a:endParaRPr lang="zh-TW" altLang="en-US" dirty="0"/>
          </a:p>
        </p:txBody>
      </p:sp>
    </p:spTree>
    <p:extLst>
      <p:ext uri="{BB962C8B-B14F-4D97-AF65-F5344CB8AC3E}">
        <p14:creationId xmlns:p14="http://schemas.microsoft.com/office/powerpoint/2010/main" val="2933014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E56705-A8D3-CCB9-A486-BB28A9ED1A58}"/>
              </a:ext>
            </a:extLst>
          </p:cNvPr>
          <p:cNvSpPr>
            <a:spLocks noGrp="1"/>
          </p:cNvSpPr>
          <p:nvPr>
            <p:ph type="title"/>
          </p:nvPr>
        </p:nvSpPr>
        <p:spPr/>
        <p:txBody>
          <a:bodyPr/>
          <a:lstStyle/>
          <a:p>
            <a:pPr algn="ct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研究</a:t>
            </a:r>
          </a:p>
        </p:txBody>
      </p:sp>
      <p:sp>
        <p:nvSpPr>
          <p:cNvPr id="4" name="文字方塊 3">
            <a:extLst>
              <a:ext uri="{FF2B5EF4-FFF2-40B4-BE49-F238E27FC236}">
                <a16:creationId xmlns:a16="http://schemas.microsoft.com/office/drawing/2014/main" id="{F5B21B59-B44A-759F-E0ED-DBE3DA136B20}"/>
              </a:ext>
            </a:extLst>
          </p:cNvPr>
          <p:cNvSpPr txBox="1"/>
          <p:nvPr/>
        </p:nvSpPr>
        <p:spPr>
          <a:xfrm>
            <a:off x="1419785" y="2655402"/>
            <a:ext cx="9352430" cy="2677656"/>
          </a:xfrm>
          <a:prstGeom prst="rect">
            <a:avLst/>
          </a:prstGeom>
          <a:noFill/>
        </p:spPr>
        <p:txBody>
          <a:bodyPr wrap="square" rtlCol="0">
            <a:spAutoFit/>
          </a:bodyPr>
          <a:lstStyle/>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生成器的輸出是透過條件來決定的，</a:t>
            </a:r>
            <a:r>
              <a:rPr lang="en-US" altLang="zh-TW" sz="2500" b="0" i="0" u="none" strike="noStrike" dirty="0">
                <a:solidFill>
                  <a:srgbClr val="595959"/>
                </a:solidFill>
                <a:effectLst/>
                <a:latin typeface="標楷體" panose="03000509000000000000" pitchFamily="65" charset="-120"/>
              </a:rPr>
              <a:t>conditional GAN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的一種。</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條件在此為 </a:t>
            </a:r>
            <a:r>
              <a:rPr lang="en-US" altLang="zh-TW" sz="2500" b="0" i="0" u="none" strike="noStrike" dirty="0">
                <a:solidFill>
                  <a:srgbClr val="595959"/>
                </a:solidFill>
                <a:effectLst/>
                <a:latin typeface="標楷體" panose="03000509000000000000" pitchFamily="65" charset="-120"/>
              </a:rPr>
              <a:t>source image</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err="1">
                <a:solidFill>
                  <a:srgbClr val="595959"/>
                </a:solidFill>
                <a:effectLst/>
                <a:latin typeface="標楷體" panose="03000509000000000000" pitchFamily="65" charset="-120"/>
              </a:rPr>
              <a:t>PatchGAN</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判斷器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pPr lvl="1" fontAlgn="base">
              <a:buFont typeface="Arial" panose="020B0604020202020204" pitchFamily="34" charset="0"/>
              <a:buChar char="•"/>
            </a:pPr>
            <a:r>
              <a:rPr lang="en-US" altLang="zh-TW" sz="2500" b="0" i="0" u="none" strike="noStrike" dirty="0">
                <a:solidFill>
                  <a:srgbClr val="595959"/>
                </a:solidFill>
                <a:effectLst/>
                <a:latin typeface="標楷體" panose="03000509000000000000" pitchFamily="65" charset="-120"/>
              </a:rPr>
              <a:t>U-Net</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 </a:t>
            </a:r>
            <a:r>
              <a:rPr lang="en-US" altLang="zh-TW" sz="2500" b="0" i="0" u="none" strike="noStrike" dirty="0">
                <a:solidFill>
                  <a:srgbClr val="595959"/>
                </a:solidFill>
                <a:effectLst/>
                <a:latin typeface="標楷體" panose="03000509000000000000" pitchFamily="65" charset="-120"/>
              </a:rPr>
              <a:t>encoder-decoder </a:t>
            </a:r>
            <a:r>
              <a:rPr lang="zh-TW" altLang="zh-TW" sz="2500" b="0" i="0" u="none" strike="noStrike" dirty="0">
                <a:solidFill>
                  <a:srgbClr val="595959"/>
                </a:solidFill>
                <a:effectLst/>
                <a:latin typeface="Arial" panose="020B0604020202020204" pitchFamily="34" charset="0"/>
                <a:ea typeface="標楷體" panose="03000509000000000000" pitchFamily="65" charset="-120"/>
              </a:rPr>
              <a:t>生成器</a:t>
            </a:r>
            <a:r>
              <a:rPr lang="en-US" altLang="zh-TW" sz="2500" b="0" i="0" dirty="0">
                <a:solidFill>
                  <a:srgbClr val="595959"/>
                </a:solidFill>
                <a:effectLst/>
                <a:latin typeface="標楷體" panose="03000509000000000000" pitchFamily="65" charset="-120"/>
              </a:rPr>
              <a:t>​</a:t>
            </a:r>
            <a:endParaRPr lang="en-US" altLang="zh-TW" sz="2500" b="0" i="0" dirty="0">
              <a:solidFill>
                <a:srgbClr val="000000"/>
              </a:solidFill>
              <a:effectLst/>
              <a:latin typeface="Arial" panose="020B0604020202020204" pitchFamily="34" charset="0"/>
            </a:endParaRPr>
          </a:p>
          <a:p>
            <a:endParaRPr lang="zh-TW" altLang="en-US" dirty="0"/>
          </a:p>
        </p:txBody>
      </p:sp>
    </p:spTree>
    <p:extLst>
      <p:ext uri="{BB962C8B-B14F-4D97-AF65-F5344CB8AC3E}">
        <p14:creationId xmlns:p14="http://schemas.microsoft.com/office/powerpoint/2010/main" val="40906006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D8ED0F-6AFE-FD0C-7B84-86F2F67001F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手動修正</a:t>
            </a:r>
          </a:p>
        </p:txBody>
      </p:sp>
      <p:pic>
        <p:nvPicPr>
          <p:cNvPr id="5" name="內容版面配置區 4">
            <a:extLst>
              <a:ext uri="{FF2B5EF4-FFF2-40B4-BE49-F238E27FC236}">
                <a16:creationId xmlns:a16="http://schemas.microsoft.com/office/drawing/2014/main" id="{BC0A3A4C-7189-78E0-5281-5F8CEA7C47E6}"/>
              </a:ext>
            </a:extLst>
          </p:cNvPr>
          <p:cNvPicPr>
            <a:picLocks noGrp="1" noChangeAspect="1"/>
          </p:cNvPicPr>
          <p:nvPr>
            <p:ph idx="1"/>
          </p:nvPr>
        </p:nvPicPr>
        <p:blipFill rotWithShape="1">
          <a:blip r:embed="rId2"/>
          <a:srcRect r="39333"/>
          <a:stretch/>
        </p:blipFill>
        <p:spPr>
          <a:xfrm>
            <a:off x="838200" y="1753907"/>
            <a:ext cx="4693024" cy="4351338"/>
          </a:xfrm>
        </p:spPr>
      </p:pic>
      <p:sp>
        <p:nvSpPr>
          <p:cNvPr id="6" name="文字方塊 5">
            <a:extLst>
              <a:ext uri="{FF2B5EF4-FFF2-40B4-BE49-F238E27FC236}">
                <a16:creationId xmlns:a16="http://schemas.microsoft.com/office/drawing/2014/main" id="{4CFA4188-3E97-719E-278B-1DE6A183A04D}"/>
              </a:ext>
            </a:extLst>
          </p:cNvPr>
          <p:cNvSpPr txBox="1"/>
          <p:nvPr/>
        </p:nvSpPr>
        <p:spPr>
          <a:xfrm flipH="1">
            <a:off x="5953459" y="2198245"/>
            <a:ext cx="5091058"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基於上一頁所說，預計將拿八種錯誤的姿勢經過正規化，變成黑底白線的圖樣，並進行手動修正。</a:t>
            </a:r>
          </a:p>
        </p:txBody>
      </p:sp>
      <p:pic>
        <p:nvPicPr>
          <p:cNvPr id="4" name="圖片 3">
            <a:extLst>
              <a:ext uri="{FF2B5EF4-FFF2-40B4-BE49-F238E27FC236}">
                <a16:creationId xmlns:a16="http://schemas.microsoft.com/office/drawing/2014/main" id="{AA6926D9-4495-70B2-C389-E158F9177ACA}"/>
              </a:ext>
            </a:extLst>
          </p:cNvPr>
          <p:cNvPicPr>
            <a:picLocks noChangeAspect="1"/>
          </p:cNvPicPr>
          <p:nvPr/>
        </p:nvPicPr>
        <p:blipFill>
          <a:blip r:embed="rId3"/>
          <a:stretch>
            <a:fillRect/>
          </a:stretch>
        </p:blipFill>
        <p:spPr>
          <a:xfrm>
            <a:off x="6096000" y="3184240"/>
            <a:ext cx="3886742" cy="1781424"/>
          </a:xfrm>
          <a:prstGeom prst="rect">
            <a:avLst/>
          </a:prstGeom>
        </p:spPr>
      </p:pic>
      <p:cxnSp>
        <p:nvCxnSpPr>
          <p:cNvPr id="8" name="直線單箭頭接點 7">
            <a:extLst>
              <a:ext uri="{FF2B5EF4-FFF2-40B4-BE49-F238E27FC236}">
                <a16:creationId xmlns:a16="http://schemas.microsoft.com/office/drawing/2014/main" id="{17C094EB-5722-D104-E0D7-C8A1AB371F47}"/>
              </a:ext>
            </a:extLst>
          </p:cNvPr>
          <p:cNvCxnSpPr/>
          <p:nvPr/>
        </p:nvCxnSpPr>
        <p:spPr>
          <a:xfrm flipH="1">
            <a:off x="9714451" y="4311941"/>
            <a:ext cx="570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7762CD1E-B8B6-2952-11D4-96E3EACC5340}"/>
              </a:ext>
            </a:extLst>
          </p:cNvPr>
          <p:cNvSpPr txBox="1"/>
          <p:nvPr/>
        </p:nvSpPr>
        <p:spPr>
          <a:xfrm>
            <a:off x="10245804" y="4127275"/>
            <a:ext cx="1107996" cy="369332"/>
          </a:xfrm>
          <a:prstGeom prst="rect">
            <a:avLst/>
          </a:prstGeom>
          <a:noFill/>
        </p:spPr>
        <p:txBody>
          <a:bodyPr wrap="none" rtlCol="0">
            <a:spAutoFit/>
          </a:bodyPr>
          <a:lstStyle/>
          <a:p>
            <a:r>
              <a:rPr lang="zh-TW" altLang="en-US" dirty="0">
                <a:solidFill>
                  <a:srgbClr val="FF0000"/>
                </a:solidFill>
                <a:latin typeface="標楷體" panose="03000509000000000000" pitchFamily="65" charset="-120"/>
                <a:ea typeface="標楷體" panose="03000509000000000000" pitchFamily="65" charset="-120"/>
              </a:rPr>
              <a:t>手動修正</a:t>
            </a:r>
          </a:p>
        </p:txBody>
      </p:sp>
    </p:spTree>
    <p:extLst>
      <p:ext uri="{BB962C8B-B14F-4D97-AF65-F5344CB8AC3E}">
        <p14:creationId xmlns:p14="http://schemas.microsoft.com/office/powerpoint/2010/main" val="26525817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A1D2C3-8425-F4DD-FD97-7C1ACE7063CD}"/>
              </a:ext>
            </a:extLst>
          </p:cNvPr>
          <p:cNvSpPr>
            <a:spLocks noGrp="1"/>
          </p:cNvSpPr>
          <p:nvPr>
            <p:ph type="title"/>
          </p:nvPr>
        </p:nvSpPr>
        <p:spPr/>
        <p:txBody>
          <a:bodyPr/>
          <a:lstStyle/>
          <a:p>
            <a:r>
              <a:rPr lang="en-US" altLang="zh-TW" dirty="0"/>
              <a:t>pix2pix</a:t>
            </a:r>
            <a:endParaRPr lang="zh-TW" altLang="en-US" dirty="0"/>
          </a:p>
        </p:txBody>
      </p:sp>
      <p:pic>
        <p:nvPicPr>
          <p:cNvPr id="5" name="內容版面配置區 4">
            <a:extLst>
              <a:ext uri="{FF2B5EF4-FFF2-40B4-BE49-F238E27FC236}">
                <a16:creationId xmlns:a16="http://schemas.microsoft.com/office/drawing/2014/main" id="{6CFD1693-B524-CD65-72DC-B7AEA1DC8AF0}"/>
              </a:ext>
            </a:extLst>
          </p:cNvPr>
          <p:cNvPicPr>
            <a:picLocks noGrp="1" noChangeAspect="1"/>
          </p:cNvPicPr>
          <p:nvPr>
            <p:ph idx="1"/>
          </p:nvPr>
        </p:nvPicPr>
        <p:blipFill>
          <a:blip r:embed="rId2"/>
          <a:stretch>
            <a:fillRect/>
          </a:stretch>
        </p:blipFill>
        <p:spPr>
          <a:xfrm>
            <a:off x="499749" y="1838030"/>
            <a:ext cx="5781080" cy="2633302"/>
          </a:xfrm>
        </p:spPr>
      </p:pic>
      <p:pic>
        <p:nvPicPr>
          <p:cNvPr id="7" name="圖片 6">
            <a:extLst>
              <a:ext uri="{FF2B5EF4-FFF2-40B4-BE49-F238E27FC236}">
                <a16:creationId xmlns:a16="http://schemas.microsoft.com/office/drawing/2014/main" id="{484537F4-273C-4ED8-CF46-0C4B693AB87A}"/>
              </a:ext>
            </a:extLst>
          </p:cNvPr>
          <p:cNvPicPr>
            <a:picLocks noChangeAspect="1"/>
          </p:cNvPicPr>
          <p:nvPr/>
        </p:nvPicPr>
        <p:blipFill>
          <a:blip r:embed="rId3"/>
          <a:stretch>
            <a:fillRect/>
          </a:stretch>
        </p:blipFill>
        <p:spPr>
          <a:xfrm>
            <a:off x="6397998" y="1734368"/>
            <a:ext cx="5294253" cy="3705364"/>
          </a:xfrm>
          <a:prstGeom prst="rect">
            <a:avLst/>
          </a:prstGeom>
        </p:spPr>
      </p:pic>
      <p:sp>
        <p:nvSpPr>
          <p:cNvPr id="8" name="文字方塊 7">
            <a:extLst>
              <a:ext uri="{FF2B5EF4-FFF2-40B4-BE49-F238E27FC236}">
                <a16:creationId xmlns:a16="http://schemas.microsoft.com/office/drawing/2014/main" id="{CF767CFA-8F0C-4B0E-A007-D4AE05B9AE03}"/>
              </a:ext>
            </a:extLst>
          </p:cNvPr>
          <p:cNvSpPr txBox="1"/>
          <p:nvPr/>
        </p:nvSpPr>
        <p:spPr>
          <a:xfrm>
            <a:off x="654341" y="5788194"/>
            <a:ext cx="9523954" cy="369332"/>
          </a:xfrm>
          <a:prstGeom prst="rect">
            <a:avLst/>
          </a:prstGeom>
          <a:noFill/>
        </p:spPr>
        <p:txBody>
          <a:bodyPr wrap="none" rtlCol="0">
            <a:spAutoFit/>
          </a:bodyPr>
          <a:lstStyle/>
          <a:p>
            <a:r>
              <a:rPr lang="en-US" altLang="zh-TW" dirty="0" err="1"/>
              <a:t>Source:</a:t>
            </a:r>
            <a:r>
              <a:rPr lang="en-US" altLang="zh-TW" dirty="0" err="1">
                <a:hlinkClick r:id="rId4"/>
              </a:rPr>
              <a:t>junyanz</a:t>
            </a:r>
            <a:r>
              <a:rPr lang="en-US" altLang="zh-TW" dirty="0">
                <a:hlinkClick r:id="rId4"/>
              </a:rPr>
              <a:t>/pytorch-CycleGAN-and-pix2pix: Image-to-Image Translation in </a:t>
            </a:r>
            <a:r>
              <a:rPr lang="en-US" altLang="zh-TW" dirty="0" err="1">
                <a:hlinkClick r:id="rId4"/>
              </a:rPr>
              <a:t>PyTorch</a:t>
            </a:r>
            <a:r>
              <a:rPr lang="en-US" altLang="zh-TW" dirty="0">
                <a:hlinkClick r:id="rId4"/>
              </a:rPr>
              <a:t> (github.com)</a:t>
            </a:r>
            <a:endParaRPr lang="zh-TW" altLang="en-US" dirty="0"/>
          </a:p>
        </p:txBody>
      </p:sp>
    </p:spTree>
    <p:extLst>
      <p:ext uri="{BB962C8B-B14F-4D97-AF65-F5344CB8AC3E}">
        <p14:creationId xmlns:p14="http://schemas.microsoft.com/office/powerpoint/2010/main" val="13066030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81C9C6-6544-DFA8-DCDA-F9506B72DD50}"/>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6E120BA8-1642-A6AD-9AC6-0AAC03E0F27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基於大部分研究指出，深蹲腳與肩的距離大約是在</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肩寬之間，所以我們錯誤姿勢拿出來正規化後，手動修正的範圍也差不多是如此。</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而我們修正的部位也僅限於下半身腿部的部分，不會去理會上半身。</a:t>
            </a:r>
            <a:endParaRPr lang="en-US" altLang="zh-TW" dirty="0">
              <a:latin typeface="標楷體" panose="03000509000000000000" pitchFamily="65" charset="-120"/>
              <a:ea typeface="標楷體" panose="03000509000000000000" pitchFamily="65" charset="-120"/>
            </a:endParaRPr>
          </a:p>
          <a:p>
            <a:endParaRPr lang="zh-TW" altLang="en-US" dirty="0"/>
          </a:p>
        </p:txBody>
      </p:sp>
    </p:spTree>
    <p:extLst>
      <p:ext uri="{BB962C8B-B14F-4D97-AF65-F5344CB8AC3E}">
        <p14:creationId xmlns:p14="http://schemas.microsoft.com/office/powerpoint/2010/main" val="1320950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B6FF4D-B12E-43AE-97EE-F8A16923F540}"/>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資料集蒐集</a:t>
            </a:r>
          </a:p>
        </p:txBody>
      </p:sp>
      <p:sp>
        <p:nvSpPr>
          <p:cNvPr id="3" name="內容版面配置區 2">
            <a:extLst>
              <a:ext uri="{FF2B5EF4-FFF2-40B4-BE49-F238E27FC236}">
                <a16:creationId xmlns:a16="http://schemas.microsoft.com/office/drawing/2014/main" id="{9ABF3706-F2C8-D75D-F0BD-023FA7177B59}"/>
              </a:ext>
            </a:extLst>
          </p:cNvPr>
          <p:cNvSpPr>
            <a:spLocks noGrp="1"/>
          </p:cNvSpPr>
          <p:nvPr>
            <p:ph idx="1"/>
          </p:nvPr>
        </p:nvSpPr>
        <p:spPr>
          <a:xfrm>
            <a:off x="838200" y="1414920"/>
            <a:ext cx="10515600" cy="4351338"/>
          </a:xfrm>
        </p:spPr>
        <p:txBody>
          <a:bodyPr/>
          <a:lstStyle/>
          <a:p>
            <a:r>
              <a:rPr lang="zh-TW" altLang="en-US" dirty="0">
                <a:latin typeface="標楷體" panose="03000509000000000000" pitchFamily="65" charset="-120"/>
                <a:ea typeface="標楷體" panose="03000509000000000000" pitchFamily="65" charset="-120"/>
              </a:rPr>
              <a:t>蒐集方法：</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標準姿勢：從</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擷取影片</a:t>
            </a:r>
            <a:endParaRPr lang="en-US" altLang="zh-TW" dirty="0">
              <a:latin typeface="標楷體" panose="03000509000000000000" pitchFamily="65" charset="-120"/>
              <a:ea typeface="標楷體" panose="03000509000000000000" pitchFamily="65" charset="-120"/>
            </a:endParaRPr>
          </a:p>
          <a:p>
            <a:pPr marL="971550" lvl="1" indent="-514350">
              <a:buFont typeface="+mj-lt"/>
              <a:buAutoNum type="arabicPeriod"/>
            </a:pPr>
            <a:r>
              <a:rPr lang="zh-TW" altLang="en-US" dirty="0">
                <a:latin typeface="標楷體" panose="03000509000000000000" pitchFamily="65" charset="-120"/>
                <a:ea typeface="標楷體" panose="03000509000000000000" pitchFamily="65" charset="-120"/>
              </a:rPr>
              <a:t>其他錯誤姿勢：因為</a:t>
            </a:r>
            <a:r>
              <a:rPr lang="en-US" altLang="zh-TW" dirty="0" err="1">
                <a:latin typeface="標楷體" panose="03000509000000000000" pitchFamily="65" charset="-120"/>
                <a:ea typeface="標楷體" panose="03000509000000000000" pitchFamily="65" charset="-120"/>
              </a:rPr>
              <a:t>Youtube</a:t>
            </a:r>
            <a:r>
              <a:rPr lang="zh-TW" altLang="en-US" dirty="0">
                <a:latin typeface="標楷體" panose="03000509000000000000" pitchFamily="65" charset="-120"/>
                <a:ea typeface="標楷體" panose="03000509000000000000" pitchFamily="65" charset="-120"/>
              </a:rPr>
              <a:t>大多是示範正確的姿勢，就算有錯誤的姿勢也不太會從正面拍攝，所以這部分由我們兩位專題成員以及請求朋友、同學協助拍攝</a:t>
            </a:r>
          </a:p>
        </p:txBody>
      </p:sp>
      <p:pic>
        <p:nvPicPr>
          <p:cNvPr id="5" name="圖片 4">
            <a:extLst>
              <a:ext uri="{FF2B5EF4-FFF2-40B4-BE49-F238E27FC236}">
                <a16:creationId xmlns:a16="http://schemas.microsoft.com/office/drawing/2014/main" id="{5A17042B-58B1-D4CA-4315-4A18CAE50A24}"/>
              </a:ext>
            </a:extLst>
          </p:cNvPr>
          <p:cNvPicPr>
            <a:picLocks noChangeAspect="1"/>
          </p:cNvPicPr>
          <p:nvPr/>
        </p:nvPicPr>
        <p:blipFill>
          <a:blip r:embed="rId2"/>
          <a:stretch>
            <a:fillRect/>
          </a:stretch>
        </p:blipFill>
        <p:spPr>
          <a:xfrm>
            <a:off x="5684463" y="3483029"/>
            <a:ext cx="1677231" cy="3015655"/>
          </a:xfrm>
          <a:prstGeom prst="rect">
            <a:avLst/>
          </a:prstGeom>
        </p:spPr>
      </p:pic>
      <p:pic>
        <p:nvPicPr>
          <p:cNvPr id="7" name="圖片 6">
            <a:extLst>
              <a:ext uri="{FF2B5EF4-FFF2-40B4-BE49-F238E27FC236}">
                <a16:creationId xmlns:a16="http://schemas.microsoft.com/office/drawing/2014/main" id="{C065DEB9-BE93-B000-FFE3-64168BABC457}"/>
              </a:ext>
            </a:extLst>
          </p:cNvPr>
          <p:cNvPicPr>
            <a:picLocks noChangeAspect="1"/>
          </p:cNvPicPr>
          <p:nvPr/>
        </p:nvPicPr>
        <p:blipFill>
          <a:blip r:embed="rId3"/>
          <a:stretch>
            <a:fillRect/>
          </a:stretch>
        </p:blipFill>
        <p:spPr>
          <a:xfrm>
            <a:off x="1165507" y="3914461"/>
            <a:ext cx="3445240" cy="2578414"/>
          </a:xfrm>
          <a:prstGeom prst="rect">
            <a:avLst/>
          </a:prstGeom>
        </p:spPr>
      </p:pic>
      <p:pic>
        <p:nvPicPr>
          <p:cNvPr id="9" name="圖片 8">
            <a:extLst>
              <a:ext uri="{FF2B5EF4-FFF2-40B4-BE49-F238E27FC236}">
                <a16:creationId xmlns:a16="http://schemas.microsoft.com/office/drawing/2014/main" id="{C7A52916-143D-FA5D-B42F-1D0789C6FAA4}"/>
              </a:ext>
            </a:extLst>
          </p:cNvPr>
          <p:cNvPicPr>
            <a:picLocks noChangeAspect="1"/>
          </p:cNvPicPr>
          <p:nvPr/>
        </p:nvPicPr>
        <p:blipFill>
          <a:blip r:embed="rId4"/>
          <a:stretch>
            <a:fillRect/>
          </a:stretch>
        </p:blipFill>
        <p:spPr>
          <a:xfrm>
            <a:off x="8846118" y="3429000"/>
            <a:ext cx="1891003" cy="3173259"/>
          </a:xfrm>
          <a:prstGeom prst="rect">
            <a:avLst/>
          </a:prstGeom>
        </p:spPr>
      </p:pic>
    </p:spTree>
    <p:extLst>
      <p:ext uri="{BB962C8B-B14F-4D97-AF65-F5344CB8AC3E}">
        <p14:creationId xmlns:p14="http://schemas.microsoft.com/office/powerpoint/2010/main" val="3937212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B60983-2B09-F300-1AE1-9F0DA041C98C}"/>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資料集範例</a:t>
            </a:r>
          </a:p>
        </p:txBody>
      </p:sp>
      <p:pic>
        <p:nvPicPr>
          <p:cNvPr id="5" name="內容版面配置區 4">
            <a:extLst>
              <a:ext uri="{FF2B5EF4-FFF2-40B4-BE49-F238E27FC236}">
                <a16:creationId xmlns:a16="http://schemas.microsoft.com/office/drawing/2014/main" id="{269B7A52-E617-0428-58CD-C36FC4FC5C6D}"/>
              </a:ext>
            </a:extLst>
          </p:cNvPr>
          <p:cNvPicPr>
            <a:picLocks noGrp="1" noChangeAspect="1"/>
          </p:cNvPicPr>
          <p:nvPr>
            <p:ph idx="1"/>
          </p:nvPr>
        </p:nvPicPr>
        <p:blipFill>
          <a:blip r:embed="rId2"/>
          <a:stretch>
            <a:fillRect/>
          </a:stretch>
        </p:blipFill>
        <p:spPr>
          <a:xfrm>
            <a:off x="915810" y="1524401"/>
            <a:ext cx="7162788" cy="5000437"/>
          </a:xfrm>
        </p:spPr>
      </p:pic>
      <p:sp>
        <p:nvSpPr>
          <p:cNvPr id="6" name="文字方塊 5">
            <a:extLst>
              <a:ext uri="{FF2B5EF4-FFF2-40B4-BE49-F238E27FC236}">
                <a16:creationId xmlns:a16="http://schemas.microsoft.com/office/drawing/2014/main" id="{9CB5D312-9B22-3143-EA03-BE58F21ECE47}"/>
              </a:ext>
            </a:extLst>
          </p:cNvPr>
          <p:cNvSpPr txBox="1"/>
          <p:nvPr/>
        </p:nvSpPr>
        <p:spPr>
          <a:xfrm>
            <a:off x="7945761" y="2464049"/>
            <a:ext cx="3330429" cy="369332"/>
          </a:xfrm>
          <a:prstGeom prst="rect">
            <a:avLst/>
          </a:prstGeom>
          <a:noFill/>
        </p:spPr>
        <p:txBody>
          <a:bodyPr wrap="square" rtlCol="0">
            <a:spAutoFit/>
          </a:bodyPr>
          <a:lstStyle/>
          <a:p>
            <a:r>
              <a:rPr lang="zh-TW" altLang="en-US" dirty="0"/>
              <a:t>這是剛剛抓的</a:t>
            </a:r>
            <a:r>
              <a:rPr lang="en-US" altLang="zh-TW" dirty="0" err="1"/>
              <a:t>github</a:t>
            </a:r>
            <a:r>
              <a:rPr lang="zh-TW" altLang="en-US" dirty="0"/>
              <a:t>上的範例</a:t>
            </a:r>
          </a:p>
        </p:txBody>
      </p:sp>
    </p:spTree>
    <p:extLst>
      <p:ext uri="{BB962C8B-B14F-4D97-AF65-F5344CB8AC3E}">
        <p14:creationId xmlns:p14="http://schemas.microsoft.com/office/powerpoint/2010/main" val="341553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D4C293-7E30-5926-7779-153F050CCD5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蒐集訓練集思路</a:t>
            </a:r>
          </a:p>
        </p:txBody>
      </p:sp>
      <p:sp>
        <p:nvSpPr>
          <p:cNvPr id="3" name="內容版面配置區 2">
            <a:extLst>
              <a:ext uri="{FF2B5EF4-FFF2-40B4-BE49-F238E27FC236}">
                <a16:creationId xmlns:a16="http://schemas.microsoft.com/office/drawing/2014/main" id="{6B00476A-578C-5616-3E9A-6A96ECD12A0D}"/>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由於我們要姿勢校正的情況是只要雙腳或膝蓋其中之一有誤，則經由系統檢測到錯誤後會進行姿勢矯正的建議。</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也就是說雖然有</a:t>
            </a:r>
            <a:r>
              <a:rPr lang="en-US" altLang="zh-TW" dirty="0">
                <a:latin typeface="標楷體" panose="03000509000000000000" pitchFamily="65" charset="-120"/>
                <a:ea typeface="標楷體" panose="03000509000000000000" pitchFamily="65" charset="-120"/>
              </a:rPr>
              <a:t>9</a:t>
            </a:r>
            <a:r>
              <a:rPr lang="zh-TW" altLang="en-US" dirty="0">
                <a:latin typeface="標楷體" panose="03000509000000000000" pitchFamily="65" charset="-120"/>
                <a:ea typeface="標楷體" panose="03000509000000000000" pitchFamily="65" charset="-120"/>
              </a:rPr>
              <a:t>種可能但在這裡只會有</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對</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跟</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這兩種情況，所以不管是過窄過寬、標準過寬等等的情況，都可以合在一起手動修正並放入模型訓練。</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目前有在考慮繼續新增更多訓練集。我是以一秒</a:t>
            </a:r>
            <a:r>
              <a:rPr lang="en-US" altLang="zh-TW" dirty="0">
                <a:latin typeface="標楷體" panose="03000509000000000000" pitchFamily="65" charset="-120"/>
                <a:ea typeface="標楷體" panose="03000509000000000000" pitchFamily="65" charset="-120"/>
              </a:rPr>
              <a:t>5</a:t>
            </a:r>
            <a:r>
              <a:rPr lang="zh-TW" altLang="en-US" dirty="0">
                <a:latin typeface="標楷體" panose="03000509000000000000" pitchFamily="65" charset="-120"/>
                <a:ea typeface="標楷體" panose="03000509000000000000" pitchFamily="65" charset="-120"/>
              </a:rPr>
              <a:t>幀的速度來擷取圖片，有些甚至一秒</a:t>
            </a:r>
            <a:r>
              <a:rPr lang="en-US" altLang="zh-TW" dirty="0">
                <a:latin typeface="標楷體" panose="03000509000000000000" pitchFamily="65" charset="-120"/>
                <a:ea typeface="標楷體" panose="03000509000000000000" pitchFamily="65" charset="-120"/>
              </a:rPr>
              <a:t>1</a:t>
            </a:r>
            <a:r>
              <a:rPr lang="zh-TW" altLang="en-US" dirty="0">
                <a:latin typeface="標楷體" panose="03000509000000000000" pitchFamily="65" charset="-120"/>
                <a:ea typeface="標楷體" panose="03000509000000000000" pitchFamily="65" charset="-120"/>
              </a:rPr>
              <a:t>幀，而且還有些動作是相似的，所以還需要等我篩選，可能篩選完會剩下約</a:t>
            </a:r>
            <a:r>
              <a:rPr lang="en-US" altLang="zh-TW" dirty="0">
                <a:latin typeface="標楷體" panose="03000509000000000000" pitchFamily="65" charset="-120"/>
                <a:ea typeface="標楷體" panose="03000509000000000000" pitchFamily="65" charset="-120"/>
              </a:rPr>
              <a:t>70~80%</a:t>
            </a:r>
            <a:r>
              <a:rPr lang="zh-TW" altLang="en-US" dirty="0">
                <a:latin typeface="標楷體" panose="03000509000000000000" pitchFamily="65" charset="-120"/>
                <a:ea typeface="標楷體" panose="03000509000000000000" pitchFamily="65" charset="-120"/>
              </a:rPr>
              <a:t>的圖片。</a:t>
            </a:r>
          </a:p>
        </p:txBody>
      </p:sp>
    </p:spTree>
    <p:extLst>
      <p:ext uri="{BB962C8B-B14F-4D97-AF65-F5344CB8AC3E}">
        <p14:creationId xmlns:p14="http://schemas.microsoft.com/office/powerpoint/2010/main" val="1666380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2282DA9-551F-D9C6-5B87-1A47DF3CFC4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訓練集蒐集</a:t>
            </a:r>
          </a:p>
        </p:txBody>
      </p:sp>
      <p:sp>
        <p:nvSpPr>
          <p:cNvPr id="16" name="文字方塊 15">
            <a:extLst>
              <a:ext uri="{FF2B5EF4-FFF2-40B4-BE49-F238E27FC236}">
                <a16:creationId xmlns:a16="http://schemas.microsoft.com/office/drawing/2014/main" id="{5D1D9D85-459C-062F-F767-CF84AFBD0335}"/>
              </a:ext>
            </a:extLst>
          </p:cNvPr>
          <p:cNvSpPr txBox="1"/>
          <p:nvPr/>
        </p:nvSpPr>
        <p:spPr>
          <a:xfrm>
            <a:off x="1962699"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站立準備</a:t>
            </a:r>
          </a:p>
        </p:txBody>
      </p:sp>
      <p:sp>
        <p:nvSpPr>
          <p:cNvPr id="17" name="文字方塊 16">
            <a:extLst>
              <a:ext uri="{FF2B5EF4-FFF2-40B4-BE49-F238E27FC236}">
                <a16:creationId xmlns:a16="http://schemas.microsoft.com/office/drawing/2014/main" id="{15EEB447-9838-9FCE-59DA-B7C0BEEA3793}"/>
              </a:ext>
            </a:extLst>
          </p:cNvPr>
          <p:cNvSpPr txBox="1"/>
          <p:nvPr/>
        </p:nvSpPr>
        <p:spPr>
          <a:xfrm>
            <a:off x="5863715" y="6123543"/>
            <a:ext cx="646331"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微蹲</a:t>
            </a:r>
          </a:p>
        </p:txBody>
      </p:sp>
      <p:sp>
        <p:nvSpPr>
          <p:cNvPr id="18" name="文字方塊 17">
            <a:extLst>
              <a:ext uri="{FF2B5EF4-FFF2-40B4-BE49-F238E27FC236}">
                <a16:creationId xmlns:a16="http://schemas.microsoft.com/office/drawing/2014/main" id="{2E80109D-D2B0-B064-A48B-9ABF3FD8DDEB}"/>
              </a:ext>
            </a:extLst>
          </p:cNvPr>
          <p:cNvSpPr txBox="1"/>
          <p:nvPr/>
        </p:nvSpPr>
        <p:spPr>
          <a:xfrm>
            <a:off x="9318447" y="6123543"/>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pic>
        <p:nvPicPr>
          <p:cNvPr id="5" name="內容版面配置區 4">
            <a:extLst>
              <a:ext uri="{FF2B5EF4-FFF2-40B4-BE49-F238E27FC236}">
                <a16:creationId xmlns:a16="http://schemas.microsoft.com/office/drawing/2014/main" id="{B3626A9B-C850-E672-C223-C146D22DB4C5}"/>
              </a:ext>
            </a:extLst>
          </p:cNvPr>
          <p:cNvPicPr>
            <a:picLocks noGrp="1" noChangeAspect="1"/>
          </p:cNvPicPr>
          <p:nvPr>
            <p:ph idx="1"/>
          </p:nvPr>
        </p:nvPicPr>
        <p:blipFill>
          <a:blip r:embed="rId2"/>
          <a:stretch>
            <a:fillRect/>
          </a:stretch>
        </p:blipFill>
        <p:spPr>
          <a:xfrm>
            <a:off x="838202" y="1515847"/>
            <a:ext cx="10515598" cy="5153774"/>
          </a:xfrm>
          <a:prstGeom prst="rect">
            <a:avLst/>
          </a:prstGeom>
        </p:spPr>
      </p:pic>
    </p:spTree>
    <p:extLst>
      <p:ext uri="{BB962C8B-B14F-4D97-AF65-F5344CB8AC3E}">
        <p14:creationId xmlns:p14="http://schemas.microsoft.com/office/powerpoint/2010/main" val="30573529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E540FD-4986-5C0B-0863-D9E9553537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修正標準</a:t>
            </a:r>
            <a:endParaRPr lang="zh-TW" altLang="en-US" dirty="0"/>
          </a:p>
        </p:txBody>
      </p:sp>
      <p:pic>
        <p:nvPicPr>
          <p:cNvPr id="4" name="內容版面配置區 5">
            <a:extLst>
              <a:ext uri="{FF2B5EF4-FFF2-40B4-BE49-F238E27FC236}">
                <a16:creationId xmlns:a16="http://schemas.microsoft.com/office/drawing/2014/main" id="{D257B041-2A71-05E3-08E4-4D5E107D3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357" y="1690688"/>
            <a:ext cx="3108680" cy="4351338"/>
          </a:xfrm>
          <a:prstGeom prst="rect">
            <a:avLst/>
          </a:prstGeom>
        </p:spPr>
      </p:pic>
      <p:pic>
        <p:nvPicPr>
          <p:cNvPr id="5" name="圖片 4">
            <a:extLst>
              <a:ext uri="{FF2B5EF4-FFF2-40B4-BE49-F238E27FC236}">
                <a16:creationId xmlns:a16="http://schemas.microsoft.com/office/drawing/2014/main" id="{F0B005A9-C50E-A9F2-1D3A-DFF3CBC05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4302" y="1690688"/>
            <a:ext cx="3485156" cy="4351338"/>
          </a:xfrm>
          <a:prstGeom prst="rect">
            <a:avLst/>
          </a:prstGeom>
        </p:spPr>
      </p:pic>
      <p:pic>
        <p:nvPicPr>
          <p:cNvPr id="6" name="圖片 5">
            <a:extLst>
              <a:ext uri="{FF2B5EF4-FFF2-40B4-BE49-F238E27FC236}">
                <a16:creationId xmlns:a16="http://schemas.microsoft.com/office/drawing/2014/main" id="{79E58B28-E9F6-26F3-7B24-B1A9908AEC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500" y="1690688"/>
            <a:ext cx="3485156" cy="4351338"/>
          </a:xfrm>
          <a:prstGeom prst="rect">
            <a:avLst/>
          </a:prstGeom>
        </p:spPr>
      </p:pic>
      <p:sp>
        <p:nvSpPr>
          <p:cNvPr id="7" name="文字方塊 6">
            <a:extLst>
              <a:ext uri="{FF2B5EF4-FFF2-40B4-BE49-F238E27FC236}">
                <a16:creationId xmlns:a16="http://schemas.microsoft.com/office/drawing/2014/main" id="{D2E19B72-187B-ED40-B268-D8F5F0B72974}"/>
              </a:ext>
            </a:extLst>
          </p:cNvPr>
          <p:cNvSpPr txBox="1"/>
          <p:nvPr/>
        </p:nvSpPr>
        <p:spPr>
          <a:xfrm>
            <a:off x="1883034" y="6042026"/>
            <a:ext cx="1267326"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站立準備</a:t>
            </a:r>
          </a:p>
          <a:p>
            <a:endParaRPr lang="zh-TW" altLang="en-US" dirty="0"/>
          </a:p>
        </p:txBody>
      </p:sp>
      <p:sp>
        <p:nvSpPr>
          <p:cNvPr id="8" name="文字方塊 7">
            <a:extLst>
              <a:ext uri="{FF2B5EF4-FFF2-40B4-BE49-F238E27FC236}">
                <a16:creationId xmlns:a16="http://schemas.microsoft.com/office/drawing/2014/main" id="{C4DD0BC0-EDAA-6EDF-C848-C2FBEA428D4F}"/>
              </a:ext>
            </a:extLst>
          </p:cNvPr>
          <p:cNvSpPr txBox="1"/>
          <p:nvPr/>
        </p:nvSpPr>
        <p:spPr>
          <a:xfrm>
            <a:off x="5800701" y="6042026"/>
            <a:ext cx="772357" cy="646331"/>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微蹲</a:t>
            </a:r>
          </a:p>
          <a:p>
            <a:endParaRPr lang="zh-TW" altLang="en-US" dirty="0"/>
          </a:p>
        </p:txBody>
      </p:sp>
      <p:sp>
        <p:nvSpPr>
          <p:cNvPr id="9" name="文字方塊 8">
            <a:extLst>
              <a:ext uri="{FF2B5EF4-FFF2-40B4-BE49-F238E27FC236}">
                <a16:creationId xmlns:a16="http://schemas.microsoft.com/office/drawing/2014/main" id="{067ADAEC-86BD-BA44-73D4-82A182839FBC}"/>
              </a:ext>
            </a:extLst>
          </p:cNvPr>
          <p:cNvSpPr txBox="1"/>
          <p:nvPr/>
        </p:nvSpPr>
        <p:spPr>
          <a:xfrm>
            <a:off x="9345080" y="6042026"/>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蹲至最低</a:t>
            </a:r>
          </a:p>
        </p:txBody>
      </p:sp>
    </p:spTree>
    <p:extLst>
      <p:ext uri="{BB962C8B-B14F-4D97-AF65-F5344CB8AC3E}">
        <p14:creationId xmlns:p14="http://schemas.microsoft.com/office/powerpoint/2010/main" val="4142099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B752B2-43EB-0AC1-EF84-0798E484756A}"/>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4998CE1E-4E83-2A33-EBC6-BB4EA97D60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35" y="1985188"/>
            <a:ext cx="4624970" cy="3618658"/>
          </a:xfrm>
          <a:prstGeom prst="rect">
            <a:avLst/>
          </a:prstGeom>
        </p:spPr>
      </p:pic>
      <p:pic>
        <p:nvPicPr>
          <p:cNvPr id="5" name="圖片 4">
            <a:extLst>
              <a:ext uri="{FF2B5EF4-FFF2-40B4-BE49-F238E27FC236}">
                <a16:creationId xmlns:a16="http://schemas.microsoft.com/office/drawing/2014/main" id="{DB8A28FF-8773-6B33-B01D-359773261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453" y="1985188"/>
            <a:ext cx="5074347" cy="3719326"/>
          </a:xfrm>
          <a:prstGeom prst="rect">
            <a:avLst/>
          </a:prstGeom>
        </p:spPr>
      </p:pic>
    </p:spTree>
    <p:extLst>
      <p:ext uri="{BB962C8B-B14F-4D97-AF65-F5344CB8AC3E}">
        <p14:creationId xmlns:p14="http://schemas.microsoft.com/office/powerpoint/2010/main" val="3035799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114004-D501-8E82-76CC-2C48E58B5696}"/>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錯誤姿勢與標準姿勢比對</a:t>
            </a:r>
            <a:endParaRPr lang="zh-TW" altLang="en-US" dirty="0"/>
          </a:p>
        </p:txBody>
      </p:sp>
      <p:pic>
        <p:nvPicPr>
          <p:cNvPr id="4" name="內容版面配置區 4">
            <a:extLst>
              <a:ext uri="{FF2B5EF4-FFF2-40B4-BE49-F238E27FC236}">
                <a16:creationId xmlns:a16="http://schemas.microsoft.com/office/drawing/2014/main" id="{2982F3E9-1B0A-7798-7C90-F7B603175D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93" y="1825625"/>
            <a:ext cx="5936614" cy="4351338"/>
          </a:xfrm>
        </p:spPr>
      </p:pic>
    </p:spTree>
    <p:extLst>
      <p:ext uri="{BB962C8B-B14F-4D97-AF65-F5344CB8AC3E}">
        <p14:creationId xmlns:p14="http://schemas.microsoft.com/office/powerpoint/2010/main" val="3485890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869E541-2E3F-FA66-7511-341300A585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經手動修正後</a:t>
            </a:r>
            <a:endParaRPr lang="zh-TW" altLang="en-US" dirty="0"/>
          </a:p>
        </p:txBody>
      </p:sp>
      <p:pic>
        <p:nvPicPr>
          <p:cNvPr id="4" name="內容版面配置區 4">
            <a:extLst>
              <a:ext uri="{FF2B5EF4-FFF2-40B4-BE49-F238E27FC236}">
                <a16:creationId xmlns:a16="http://schemas.microsoft.com/office/drawing/2014/main" id="{EB895FBA-1E47-AA9A-0845-A9E086434A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92069"/>
            <a:ext cx="4902916" cy="4351338"/>
          </a:xfrm>
          <a:prstGeom prst="rect">
            <a:avLst/>
          </a:prstGeom>
        </p:spPr>
      </p:pic>
      <p:pic>
        <p:nvPicPr>
          <p:cNvPr id="5" name="圖片 4">
            <a:extLst>
              <a:ext uri="{FF2B5EF4-FFF2-40B4-BE49-F238E27FC236}">
                <a16:creationId xmlns:a16="http://schemas.microsoft.com/office/drawing/2014/main" id="{1F837F0E-5BA8-44B4-7541-BDD2C6657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998" y="1792069"/>
            <a:ext cx="4902917" cy="4351339"/>
          </a:xfrm>
          <a:prstGeom prst="rect">
            <a:avLst/>
          </a:prstGeom>
        </p:spPr>
      </p:pic>
      <p:sp>
        <p:nvSpPr>
          <p:cNvPr id="6" name="文字方塊 5">
            <a:extLst>
              <a:ext uri="{FF2B5EF4-FFF2-40B4-BE49-F238E27FC236}">
                <a16:creationId xmlns:a16="http://schemas.microsoft.com/office/drawing/2014/main" id="{54545756-CC7A-F49A-1E8C-9291FF38276A}"/>
              </a:ext>
            </a:extLst>
          </p:cNvPr>
          <p:cNvSpPr txBox="1"/>
          <p:nvPr/>
        </p:nvSpPr>
        <p:spPr>
          <a:xfrm>
            <a:off x="4503256" y="6143407"/>
            <a:ext cx="3185487" cy="646331"/>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圖左為蹲至最低，圖右為微蹲</a:t>
            </a:r>
          </a:p>
          <a:p>
            <a:endParaRPr lang="zh-TW" altLang="en-US" dirty="0"/>
          </a:p>
        </p:txBody>
      </p:sp>
    </p:spTree>
    <p:extLst>
      <p:ext uri="{BB962C8B-B14F-4D97-AF65-F5344CB8AC3E}">
        <p14:creationId xmlns:p14="http://schemas.microsoft.com/office/powerpoint/2010/main" val="3568767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0805EEEB-5213-A7EE-5DA9-839F964FAE59}"/>
              </a:ext>
            </a:extLst>
          </p:cNvPr>
          <p:cNvPicPr>
            <a:picLocks noGrp="1" noChangeAspect="1"/>
          </p:cNvPicPr>
          <p:nvPr>
            <p:ph idx="1"/>
          </p:nvPr>
        </p:nvPicPr>
        <p:blipFill>
          <a:blip r:embed="rId2"/>
          <a:stretch>
            <a:fillRect/>
          </a:stretch>
        </p:blipFill>
        <p:spPr>
          <a:xfrm>
            <a:off x="1280160" y="1457184"/>
            <a:ext cx="9631679" cy="5217769"/>
          </a:xfrm>
          <a:prstGeom prst="rect">
            <a:avLst/>
          </a:prstGeom>
        </p:spPr>
      </p:pic>
      <p:sp>
        <p:nvSpPr>
          <p:cNvPr id="4" name="標題 1">
            <a:extLst>
              <a:ext uri="{FF2B5EF4-FFF2-40B4-BE49-F238E27FC236}">
                <a16:creationId xmlns:a16="http://schemas.microsoft.com/office/drawing/2014/main" id="{616C2248-9D5F-3DD0-C801-EBCAEF98062B}"/>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資料集蒐集</a:t>
            </a:r>
          </a:p>
        </p:txBody>
      </p:sp>
    </p:spTree>
    <p:extLst>
      <p:ext uri="{BB962C8B-B14F-4D97-AF65-F5344CB8AC3E}">
        <p14:creationId xmlns:p14="http://schemas.microsoft.com/office/powerpoint/2010/main" val="35593578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53748C7E-A11E-3A2C-EB17-5FA393610F6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5" name="內容版面配置區 2">
            <a:extLst>
              <a:ext uri="{FF2B5EF4-FFF2-40B4-BE49-F238E27FC236}">
                <a16:creationId xmlns:a16="http://schemas.microsoft.com/office/drawing/2014/main" id="{497D3AF9-FEE9-D30D-2EAC-985476969FC8}"/>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共</a:t>
            </a:r>
            <a:r>
              <a:rPr lang="en-US" altLang="zh-TW" dirty="0">
                <a:latin typeface="標楷體" panose="03000509000000000000" pitchFamily="65" charset="-120"/>
                <a:ea typeface="標楷體" panose="03000509000000000000" pitchFamily="65" charset="-120"/>
              </a:rPr>
              <a:t>159</a:t>
            </a:r>
            <a:r>
              <a:rPr lang="zh-TW" altLang="en-US" dirty="0">
                <a:latin typeface="標楷體" panose="03000509000000000000" pitchFamily="65" charset="-120"/>
                <a:ea typeface="標楷體" panose="03000509000000000000" pitchFamily="65" charset="-120"/>
              </a:rPr>
              <a:t>張，我取</a:t>
            </a:r>
            <a:r>
              <a:rPr lang="en-US" altLang="zh-TW" dirty="0">
                <a:latin typeface="標楷體" panose="03000509000000000000" pitchFamily="65" charset="-120"/>
                <a:ea typeface="標楷體" panose="03000509000000000000" pitchFamily="65" charset="-120"/>
              </a:rPr>
              <a:t>70%</a:t>
            </a:r>
            <a:r>
              <a:rPr lang="zh-TW" altLang="en-US" dirty="0">
                <a:latin typeface="標楷體" panose="03000509000000000000" pitchFamily="65" charset="-120"/>
                <a:ea typeface="標楷體" panose="03000509000000000000" pitchFamily="65" charset="-120"/>
              </a:rPr>
              <a:t> 也就是</a:t>
            </a:r>
            <a:r>
              <a:rPr lang="en-US" altLang="zh-TW" dirty="0">
                <a:latin typeface="標楷體" panose="03000509000000000000" pitchFamily="65" charset="-120"/>
                <a:ea typeface="標楷體" panose="03000509000000000000" pitchFamily="65" charset="-120"/>
              </a:rPr>
              <a:t>111</a:t>
            </a:r>
            <a:r>
              <a:rPr lang="zh-TW" altLang="en-US" dirty="0">
                <a:latin typeface="標楷體" panose="03000509000000000000" pitchFamily="65" charset="-120"/>
                <a:ea typeface="標楷體" panose="03000509000000000000" pitchFamily="65" charset="-120"/>
              </a:rPr>
              <a:t>張先丟進去訓練看看效果</a:t>
            </a:r>
          </a:p>
        </p:txBody>
      </p:sp>
    </p:spTree>
    <p:extLst>
      <p:ext uri="{BB962C8B-B14F-4D97-AF65-F5344CB8AC3E}">
        <p14:creationId xmlns:p14="http://schemas.microsoft.com/office/powerpoint/2010/main" val="22305227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E6C270-1D0E-EA29-554C-8E2FB4782AA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a:t>
            </a:r>
          </a:p>
        </p:txBody>
      </p:sp>
      <p:pic>
        <p:nvPicPr>
          <p:cNvPr id="5" name="內容版面配置區 4">
            <a:extLst>
              <a:ext uri="{FF2B5EF4-FFF2-40B4-BE49-F238E27FC236}">
                <a16:creationId xmlns:a16="http://schemas.microsoft.com/office/drawing/2014/main" id="{529F1471-A412-1C52-32E3-4125B44A45E7}"/>
              </a:ext>
            </a:extLst>
          </p:cNvPr>
          <p:cNvPicPr>
            <a:picLocks noGrp="1" noChangeAspect="1"/>
          </p:cNvPicPr>
          <p:nvPr>
            <p:ph idx="1"/>
          </p:nvPr>
        </p:nvPicPr>
        <p:blipFill>
          <a:blip r:embed="rId2"/>
          <a:stretch>
            <a:fillRect/>
          </a:stretch>
        </p:blipFill>
        <p:spPr>
          <a:xfrm>
            <a:off x="838200" y="1690688"/>
            <a:ext cx="9268578" cy="713883"/>
          </a:xfrm>
        </p:spPr>
      </p:pic>
      <p:sp>
        <p:nvSpPr>
          <p:cNvPr id="6" name="文字方塊 5">
            <a:extLst>
              <a:ext uri="{FF2B5EF4-FFF2-40B4-BE49-F238E27FC236}">
                <a16:creationId xmlns:a16="http://schemas.microsoft.com/office/drawing/2014/main" id="{74A2B18E-DD28-64E4-D393-5C74CE9E059D}"/>
              </a:ext>
            </a:extLst>
          </p:cNvPr>
          <p:cNvSpPr txBox="1"/>
          <p:nvPr/>
        </p:nvSpPr>
        <p:spPr>
          <a:xfrm>
            <a:off x="1317072" y="2860646"/>
            <a:ext cx="9879628" cy="923330"/>
          </a:xfrm>
          <a:prstGeom prst="rect">
            <a:avLst/>
          </a:prstGeom>
          <a:noFill/>
        </p:spPr>
        <p:txBody>
          <a:bodyPr wrap="none" rtlCol="0">
            <a:spAutoFit/>
          </a:bodyPr>
          <a:lstStyle/>
          <a:p>
            <a:r>
              <a:rPr lang="en-US" altLang="zh-TW" dirty="0" err="1">
                <a:latin typeface="標楷體" panose="03000509000000000000" pitchFamily="65" charset="-120"/>
                <a:ea typeface="標楷體" panose="03000509000000000000" pitchFamily="65" charset="-120"/>
              </a:rPr>
              <a:t>Github</a:t>
            </a:r>
            <a:r>
              <a:rPr lang="zh-TW" altLang="en-US" dirty="0">
                <a:latin typeface="標楷體" panose="03000509000000000000" pitchFamily="65" charset="-120"/>
                <a:ea typeface="標楷體" panose="03000509000000000000" pitchFamily="65" charset="-120"/>
              </a:rPr>
              <a:t>上他給的</a:t>
            </a:r>
            <a:r>
              <a:rPr lang="en-US" altLang="zh-TW" dirty="0">
                <a:latin typeface="標楷體" panose="03000509000000000000" pitchFamily="65" charset="-120"/>
                <a:ea typeface="標楷體" panose="03000509000000000000" pitchFamily="65" charset="-120"/>
              </a:rPr>
              <a:t>training code</a:t>
            </a:r>
            <a:r>
              <a:rPr lang="zh-TW" altLang="en-US" dirty="0">
                <a:latin typeface="標楷體" panose="03000509000000000000" pitchFamily="65" charset="-120"/>
                <a:ea typeface="標楷體" panose="03000509000000000000" pitchFamily="65" charset="-120"/>
              </a:rPr>
              <a:t>長這樣，</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是他給的範例資料集，也就是剛剛看到的那些。</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而要訓練自己的資料就把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換成自己的東西就好，如下圖，</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我的資料集是</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就把</a:t>
            </a:r>
            <a:r>
              <a:rPr lang="en-US" altLang="zh-TW" dirty="0">
                <a:latin typeface="標楷體" panose="03000509000000000000" pitchFamily="65" charset="-120"/>
                <a:ea typeface="標楷體" panose="03000509000000000000" pitchFamily="65" charset="-120"/>
              </a:rPr>
              <a:t>facades</a:t>
            </a:r>
            <a:r>
              <a:rPr lang="zh-TW" altLang="en-US" dirty="0">
                <a:latin typeface="標楷體" panose="03000509000000000000" pitchFamily="65" charset="-120"/>
                <a:ea typeface="標楷體" panose="03000509000000000000" pitchFamily="65" charset="-120"/>
              </a:rPr>
              <a:t>換成</a:t>
            </a:r>
            <a:r>
              <a:rPr lang="en-US" altLang="zh-TW" dirty="0" err="1">
                <a:latin typeface="標楷體" panose="03000509000000000000" pitchFamily="65" charset="-120"/>
                <a:ea typeface="標楷體" panose="03000509000000000000" pitchFamily="65" charset="-120"/>
              </a:rPr>
              <a:t>repairlags</a:t>
            </a:r>
            <a:r>
              <a:rPr lang="zh-TW" altLang="en-US" dirty="0">
                <a:latin typeface="標楷體" panose="03000509000000000000" pitchFamily="65" charset="-120"/>
                <a:ea typeface="標楷體" panose="03000509000000000000" pitchFamily="65" charset="-120"/>
              </a:rPr>
              <a:t>就好</a:t>
            </a:r>
            <a:endParaRPr lang="en-US" altLang="zh-TW" dirty="0">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9F530757-35BC-9A17-3F17-4A15BD5901F4}"/>
              </a:ext>
            </a:extLst>
          </p:cNvPr>
          <p:cNvPicPr>
            <a:picLocks noChangeAspect="1"/>
          </p:cNvPicPr>
          <p:nvPr/>
        </p:nvPicPr>
        <p:blipFill>
          <a:blip r:embed="rId3"/>
          <a:stretch>
            <a:fillRect/>
          </a:stretch>
        </p:blipFill>
        <p:spPr>
          <a:xfrm>
            <a:off x="7451054" y="3820594"/>
            <a:ext cx="1658764" cy="838914"/>
          </a:xfrm>
          <a:prstGeom prst="rect">
            <a:avLst/>
          </a:prstGeom>
        </p:spPr>
      </p:pic>
    </p:spTree>
    <p:extLst>
      <p:ext uri="{BB962C8B-B14F-4D97-AF65-F5344CB8AC3E}">
        <p14:creationId xmlns:p14="http://schemas.microsoft.com/office/powerpoint/2010/main" val="3149865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325316-D498-A913-7315-56E285F4C8AE}"/>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分類方式</a:t>
            </a:r>
          </a:p>
        </p:txBody>
      </p:sp>
      <p:sp>
        <p:nvSpPr>
          <p:cNvPr id="3" name="內容版面配置區 2">
            <a:extLst>
              <a:ext uri="{FF2B5EF4-FFF2-40B4-BE49-F238E27FC236}">
                <a16:creationId xmlns:a16="http://schemas.microsoft.com/office/drawing/2014/main" id="{B43196F7-B530-86E0-47DB-C2BF57AC2B2C}"/>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根據研究顯示，雙腳距離大約會與肩同寬以及膝蓋距離大略是</a:t>
            </a:r>
            <a:r>
              <a:rPr lang="en-US" altLang="zh-TW" dirty="0">
                <a:latin typeface="標楷體" panose="03000509000000000000" pitchFamily="65" charset="-120"/>
                <a:ea typeface="標楷體" panose="03000509000000000000" pitchFamily="65" charset="-120"/>
              </a:rPr>
              <a:t>1~1.4</a:t>
            </a:r>
            <a:r>
              <a:rPr lang="zh-TW" altLang="en-US" dirty="0">
                <a:latin typeface="標楷體" panose="03000509000000000000" pitchFamily="65" charset="-120"/>
                <a:ea typeface="標楷體" panose="03000509000000000000" pitchFamily="65" charset="-120"/>
              </a:rPr>
              <a:t>個肩寬，所以我們會以這樣的標準作出相對應的錯誤動作。例如雙腳過窄</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膝蓋過窄，會做出以下動作。總共八種的錯誤姿勢都用這樣的模式來蒐集影片。</a:t>
            </a:r>
          </a:p>
        </p:txBody>
      </p:sp>
      <p:pic>
        <p:nvPicPr>
          <p:cNvPr id="5" name="圖片 4">
            <a:extLst>
              <a:ext uri="{FF2B5EF4-FFF2-40B4-BE49-F238E27FC236}">
                <a16:creationId xmlns:a16="http://schemas.microsoft.com/office/drawing/2014/main" id="{0FC737DC-21AE-C1D0-6AB3-8916D57E8591}"/>
              </a:ext>
            </a:extLst>
          </p:cNvPr>
          <p:cNvPicPr>
            <a:picLocks noChangeAspect="1"/>
          </p:cNvPicPr>
          <p:nvPr/>
        </p:nvPicPr>
        <p:blipFill>
          <a:blip r:embed="rId2"/>
          <a:stretch>
            <a:fillRect/>
          </a:stretch>
        </p:blipFill>
        <p:spPr>
          <a:xfrm>
            <a:off x="8582754" y="3161654"/>
            <a:ext cx="1691699" cy="3580108"/>
          </a:xfrm>
          <a:prstGeom prst="rect">
            <a:avLst/>
          </a:prstGeom>
        </p:spPr>
      </p:pic>
    </p:spTree>
    <p:extLst>
      <p:ext uri="{BB962C8B-B14F-4D97-AF65-F5344CB8AC3E}">
        <p14:creationId xmlns:p14="http://schemas.microsoft.com/office/powerpoint/2010/main" val="24625165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1BD6C2-A355-E65A-DC78-81446A4A86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訓練範例</a:t>
            </a:r>
          </a:p>
        </p:txBody>
      </p:sp>
      <p:sp>
        <p:nvSpPr>
          <p:cNvPr id="3" name="內容版面配置區 2">
            <a:extLst>
              <a:ext uri="{FF2B5EF4-FFF2-40B4-BE49-F238E27FC236}">
                <a16:creationId xmlns:a16="http://schemas.microsoft.com/office/drawing/2014/main" id="{5F9B0006-E6D6-5F33-D3A7-782E4B16496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C12C040-749B-E0BE-2561-8BB90AFA1E2C}"/>
              </a:ext>
            </a:extLst>
          </p:cNvPr>
          <p:cNvPicPr>
            <a:picLocks noChangeAspect="1"/>
          </p:cNvPicPr>
          <p:nvPr/>
        </p:nvPicPr>
        <p:blipFill>
          <a:blip r:embed="rId2"/>
          <a:stretch>
            <a:fillRect/>
          </a:stretch>
        </p:blipFill>
        <p:spPr>
          <a:xfrm>
            <a:off x="2080470" y="1970597"/>
            <a:ext cx="7717872" cy="4341303"/>
          </a:xfrm>
          <a:prstGeom prst="rect">
            <a:avLst/>
          </a:prstGeom>
        </p:spPr>
      </p:pic>
    </p:spTree>
    <p:extLst>
      <p:ext uri="{BB962C8B-B14F-4D97-AF65-F5344CB8AC3E}">
        <p14:creationId xmlns:p14="http://schemas.microsoft.com/office/powerpoint/2010/main" val="12315317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AC67B891-888B-C4D6-0DC6-D4512C0F0B27}"/>
              </a:ext>
            </a:extLst>
          </p:cNvPr>
          <p:cNvPicPr>
            <a:picLocks noGrp="1" noChangeAspect="1"/>
          </p:cNvPicPr>
          <p:nvPr>
            <p:ph idx="1"/>
          </p:nvPr>
        </p:nvPicPr>
        <p:blipFill>
          <a:blip r:embed="rId2"/>
          <a:stretch>
            <a:fillRect/>
          </a:stretch>
        </p:blipFill>
        <p:spPr>
          <a:xfrm>
            <a:off x="1341120" y="1519079"/>
            <a:ext cx="9509760" cy="5151120"/>
          </a:xfrm>
          <a:prstGeom prst="rect">
            <a:avLst/>
          </a:prstGeom>
        </p:spPr>
      </p:pic>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Tree>
    <p:extLst>
      <p:ext uri="{BB962C8B-B14F-4D97-AF65-F5344CB8AC3E}">
        <p14:creationId xmlns:p14="http://schemas.microsoft.com/office/powerpoint/2010/main" val="1642199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sp>
        <p:nvSpPr>
          <p:cNvPr id="3" name="內容版面配置區 2">
            <a:extLst>
              <a:ext uri="{FF2B5EF4-FFF2-40B4-BE49-F238E27FC236}">
                <a16:creationId xmlns:a16="http://schemas.microsoft.com/office/drawing/2014/main" id="{812FB389-D9A0-04D2-5D9D-E467E6A65F46}"/>
              </a:ext>
            </a:extLst>
          </p:cNvPr>
          <p:cNvSpPr>
            <a:spLocks noGrp="1"/>
          </p:cNvSpPr>
          <p:nvPr>
            <p:ph idx="1"/>
          </p:nvPr>
        </p:nvSpPr>
        <p:spPr/>
        <p:txBody>
          <a:bodyPr/>
          <a:lstStyle/>
          <a:p>
            <a:endParaRPr lang="zh-TW" altLang="en-US"/>
          </a:p>
        </p:txBody>
      </p:sp>
      <p:pic>
        <p:nvPicPr>
          <p:cNvPr id="6" name="圖片 5">
            <a:extLst>
              <a:ext uri="{FF2B5EF4-FFF2-40B4-BE49-F238E27FC236}">
                <a16:creationId xmlns:a16="http://schemas.microsoft.com/office/drawing/2014/main" id="{8D8D758C-F975-254B-90A9-EFA42700BE2B}"/>
              </a:ext>
            </a:extLst>
          </p:cNvPr>
          <p:cNvPicPr>
            <a:picLocks noChangeAspect="1"/>
          </p:cNvPicPr>
          <p:nvPr/>
        </p:nvPicPr>
        <p:blipFill>
          <a:blip r:embed="rId2"/>
          <a:stretch>
            <a:fillRect/>
          </a:stretch>
        </p:blipFill>
        <p:spPr>
          <a:xfrm>
            <a:off x="1304128" y="1404173"/>
            <a:ext cx="9583743" cy="5194242"/>
          </a:xfrm>
          <a:prstGeom prst="rect">
            <a:avLst/>
          </a:prstGeom>
        </p:spPr>
      </p:pic>
    </p:spTree>
    <p:extLst>
      <p:ext uri="{BB962C8B-B14F-4D97-AF65-F5344CB8AC3E}">
        <p14:creationId xmlns:p14="http://schemas.microsoft.com/office/powerpoint/2010/main" val="3322146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2" name="內容版面配置區 1">
            <a:extLst>
              <a:ext uri="{FF2B5EF4-FFF2-40B4-BE49-F238E27FC236}">
                <a16:creationId xmlns:a16="http://schemas.microsoft.com/office/drawing/2014/main" id="{319FB41D-E930-7A93-4CE7-5D261EB0663E}"/>
              </a:ext>
            </a:extLst>
          </p:cNvPr>
          <p:cNvPicPr>
            <a:picLocks noGrp="1" noChangeAspect="1"/>
          </p:cNvPicPr>
          <p:nvPr>
            <p:ph idx="1"/>
          </p:nvPr>
        </p:nvPicPr>
        <p:blipFill>
          <a:blip r:embed="rId2"/>
          <a:stretch>
            <a:fillRect/>
          </a:stretch>
        </p:blipFill>
        <p:spPr>
          <a:xfrm>
            <a:off x="1249680" y="1460928"/>
            <a:ext cx="9692640" cy="5252199"/>
          </a:xfrm>
          <a:prstGeom prst="rect">
            <a:avLst/>
          </a:prstGeom>
        </p:spPr>
      </p:pic>
    </p:spTree>
    <p:extLst>
      <p:ext uri="{BB962C8B-B14F-4D97-AF65-F5344CB8AC3E}">
        <p14:creationId xmlns:p14="http://schemas.microsoft.com/office/powerpoint/2010/main" val="28276151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8D908C02-18CC-DF60-0DC6-C4BBD367F7D3}"/>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a:t>
            </a:r>
          </a:p>
        </p:txBody>
      </p:sp>
      <p:pic>
        <p:nvPicPr>
          <p:cNvPr id="6" name="內容版面配置區 5">
            <a:extLst>
              <a:ext uri="{FF2B5EF4-FFF2-40B4-BE49-F238E27FC236}">
                <a16:creationId xmlns:a16="http://schemas.microsoft.com/office/drawing/2014/main" id="{518489E0-4519-A6ED-F6EE-09760C7F77DF}"/>
              </a:ext>
            </a:extLst>
          </p:cNvPr>
          <p:cNvPicPr>
            <a:picLocks noGrp="1" noChangeAspect="1"/>
          </p:cNvPicPr>
          <p:nvPr>
            <p:ph idx="1"/>
          </p:nvPr>
        </p:nvPicPr>
        <p:blipFill>
          <a:blip r:embed="rId2"/>
          <a:stretch>
            <a:fillRect/>
          </a:stretch>
        </p:blipFill>
        <p:spPr>
          <a:xfrm>
            <a:off x="1330062" y="1493520"/>
            <a:ext cx="9531876" cy="5167348"/>
          </a:xfrm>
          <a:prstGeom prst="rect">
            <a:avLst/>
          </a:prstGeom>
        </p:spPr>
      </p:pic>
    </p:spTree>
    <p:extLst>
      <p:ext uri="{BB962C8B-B14F-4D97-AF65-F5344CB8AC3E}">
        <p14:creationId xmlns:p14="http://schemas.microsoft.com/office/powerpoint/2010/main" val="1036410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D06E13C-2EFA-92D3-4574-56B93D8E8EBC}"/>
              </a:ext>
            </a:extLst>
          </p:cNvPr>
          <p:cNvPicPr>
            <a:picLocks noGrp="1" noChangeAspect="1"/>
          </p:cNvPicPr>
          <p:nvPr>
            <p:ph idx="1"/>
          </p:nvPr>
        </p:nvPicPr>
        <p:blipFill>
          <a:blip r:embed="rId2"/>
          <a:stretch>
            <a:fillRect/>
          </a:stretch>
        </p:blipFill>
        <p:spPr>
          <a:xfrm>
            <a:off x="335280" y="1550561"/>
            <a:ext cx="6050280" cy="4827449"/>
          </a:xfrm>
          <a:prstGeom prst="rect">
            <a:avLst/>
          </a:prstGeom>
        </p:spPr>
      </p:pic>
      <p:sp>
        <p:nvSpPr>
          <p:cNvPr id="4" name="標題 1">
            <a:extLst>
              <a:ext uri="{FF2B5EF4-FFF2-40B4-BE49-F238E27FC236}">
                <a16:creationId xmlns:a16="http://schemas.microsoft.com/office/drawing/2014/main" id="{79656065-DDF9-D066-01B6-ECC0F44BD5B7}"/>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比對</a:t>
            </a:r>
          </a:p>
        </p:txBody>
      </p:sp>
      <p:pic>
        <p:nvPicPr>
          <p:cNvPr id="6" name="圖片 5">
            <a:extLst>
              <a:ext uri="{FF2B5EF4-FFF2-40B4-BE49-F238E27FC236}">
                <a16:creationId xmlns:a16="http://schemas.microsoft.com/office/drawing/2014/main" id="{1DF6FE8F-52B6-EC4B-46A9-3A242E97BBF0}"/>
              </a:ext>
            </a:extLst>
          </p:cNvPr>
          <p:cNvPicPr>
            <a:picLocks noChangeAspect="1"/>
          </p:cNvPicPr>
          <p:nvPr/>
        </p:nvPicPr>
        <p:blipFill>
          <a:blip r:embed="rId3"/>
          <a:stretch>
            <a:fillRect/>
          </a:stretch>
        </p:blipFill>
        <p:spPr>
          <a:xfrm>
            <a:off x="6888480" y="1622039"/>
            <a:ext cx="4788549" cy="4824621"/>
          </a:xfrm>
          <a:prstGeom prst="rect">
            <a:avLst/>
          </a:prstGeom>
        </p:spPr>
      </p:pic>
    </p:spTree>
    <p:extLst>
      <p:ext uri="{BB962C8B-B14F-4D97-AF65-F5344CB8AC3E}">
        <p14:creationId xmlns:p14="http://schemas.microsoft.com/office/powerpoint/2010/main" val="701081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0585E68-368A-7D4C-A73D-7D0F8B90986B}"/>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問題與解決方式</a:t>
            </a:r>
            <a:endParaRPr lang="zh-TW" altLang="en-US" dirty="0"/>
          </a:p>
        </p:txBody>
      </p:sp>
      <p:sp>
        <p:nvSpPr>
          <p:cNvPr id="3" name="內容版面配置區 2">
            <a:extLst>
              <a:ext uri="{FF2B5EF4-FFF2-40B4-BE49-F238E27FC236}">
                <a16:creationId xmlns:a16="http://schemas.microsoft.com/office/drawing/2014/main" id="{1624C4EA-BEBF-70EA-CC53-0114F85F7BCA}"/>
              </a:ext>
            </a:extLst>
          </p:cNvPr>
          <p:cNvSpPr>
            <a:spLocks noGrp="1"/>
          </p:cNvSpPr>
          <p:nvPr>
            <p:ph idx="1"/>
          </p:nvPr>
        </p:nvSpPr>
        <p:spPr/>
        <p:txBody>
          <a:bodyPr>
            <a:noAutofit/>
          </a:bodyPr>
          <a:lstStyle/>
          <a:p>
            <a:r>
              <a:rPr lang="zh-TW" altLang="en-US" sz="1400" dirty="0">
                <a:solidFill>
                  <a:srgbClr val="FF0000"/>
                </a:solidFill>
                <a:latin typeface="標楷體" panose="03000509000000000000" pitchFamily="65" charset="-120"/>
                <a:ea typeface="標楷體" panose="03000509000000000000" pitchFamily="65" charset="-120"/>
              </a:rPr>
              <a:t>不平衡的數據集：若訓練數據集中有明顯的類別不平衡或樣本分佈不均，生成器可能會傾向生成多數類別的圖像，導致鑑別器更容易辨識真實樣本，使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損失增加。</a:t>
            </a:r>
          </a:p>
          <a:p>
            <a:r>
              <a:rPr lang="zh-TW" altLang="en-US" sz="1400" dirty="0">
                <a:solidFill>
                  <a:srgbClr val="FF0000"/>
                </a:solidFill>
                <a:latin typeface="標楷體" panose="03000509000000000000" pitchFamily="65" charset="-120"/>
                <a:ea typeface="標楷體" panose="03000509000000000000" pitchFamily="65" charset="-120"/>
              </a:rPr>
              <a:t>過度擬合：生成器可能在訓練過程中過度擬合了訓練數據，導致其無法產生多樣化的圖像，使得鑑別器能夠更輕易地分辨真偽，進而提高 </a:t>
            </a:r>
            <a:r>
              <a:rPr lang="en-US" altLang="zh-TW" sz="1400" dirty="0">
                <a:solidFill>
                  <a:srgbClr val="FF0000"/>
                </a:solidFill>
                <a:latin typeface="標楷體" panose="03000509000000000000" pitchFamily="65" charset="-120"/>
                <a:ea typeface="標楷體" panose="03000509000000000000" pitchFamily="65" charset="-120"/>
              </a:rPr>
              <a:t>G_GAN </a:t>
            </a:r>
            <a:r>
              <a:rPr lang="zh-TW" altLang="en-US" sz="1400" dirty="0">
                <a:solidFill>
                  <a:srgbClr val="FF0000"/>
                </a:solidFill>
                <a:latin typeface="標楷體" panose="03000509000000000000" pitchFamily="65" charset="-120"/>
                <a:ea typeface="標楷體" panose="03000509000000000000" pitchFamily="65" charset="-120"/>
              </a:rPr>
              <a:t>損失。</a:t>
            </a:r>
          </a:p>
          <a:p>
            <a:r>
              <a:rPr lang="zh-TW" altLang="en-US" sz="1400" dirty="0">
                <a:latin typeface="標楷體" panose="03000509000000000000" pitchFamily="65" charset="-120"/>
                <a:ea typeface="標楷體" panose="03000509000000000000" pitchFamily="65" charset="-120"/>
              </a:rPr>
              <a:t>學習率過高或過低：過高的學習率可能導致訓練不穩定，而過低的學習率可能導致收斂速度過慢。這可能導致生成器在訓練過程中無法得到有效的梯度更新，影響生成品質。</a:t>
            </a:r>
          </a:p>
          <a:p>
            <a:r>
              <a:rPr lang="zh-TW" altLang="en-US" sz="1400" dirty="0">
                <a:latin typeface="標楷體" panose="03000509000000000000" pitchFamily="65" charset="-120"/>
                <a:ea typeface="標楷體" panose="03000509000000000000" pitchFamily="65" charset="-120"/>
              </a:rPr>
              <a:t>解決方法：</a:t>
            </a:r>
          </a:p>
          <a:p>
            <a:r>
              <a:rPr lang="zh-TW" altLang="en-US" sz="1400" dirty="0">
                <a:solidFill>
                  <a:srgbClr val="FF0000"/>
                </a:solidFill>
                <a:latin typeface="標楷體" panose="03000509000000000000" pitchFamily="65" charset="-120"/>
                <a:ea typeface="標楷體" panose="03000509000000000000" pitchFamily="65" charset="-120"/>
              </a:rPr>
              <a:t>數據增強：確保訓練數據集的類別均衡，或者使用一些數據增強技術，例如隨機翻轉、旋轉、裁剪等，來增加數據集的多樣性，幫助生成器更好地學習不同類別的圖像。</a:t>
            </a:r>
          </a:p>
          <a:p>
            <a:r>
              <a:rPr lang="zh-TW" altLang="en-US" sz="1400" dirty="0">
                <a:latin typeface="標楷體" panose="03000509000000000000" pitchFamily="65" charset="-120"/>
                <a:ea typeface="標楷體" panose="03000509000000000000" pitchFamily="65" charset="-120"/>
              </a:rPr>
              <a:t>調整生成器和鑑別器的架構：嘗試改變生成器和鑑別器的架構，可能需要增加或減少網絡的深度或寬度，以提高模型的表現。</a:t>
            </a:r>
          </a:p>
          <a:p>
            <a:r>
              <a:rPr lang="zh-TW" altLang="en-US" sz="1400" dirty="0">
                <a:latin typeface="標楷體" panose="03000509000000000000" pitchFamily="65" charset="-120"/>
                <a:ea typeface="標楷體" panose="03000509000000000000" pitchFamily="65" charset="-120"/>
              </a:rPr>
              <a:t>使用預訓練模型：如果可以，嘗試使用預訓練模型來初始化生成器和鑑別器，這有助於加速收斂過程並改進生成品質。</a:t>
            </a:r>
          </a:p>
          <a:p>
            <a:r>
              <a:rPr lang="zh-TW" altLang="en-US" sz="1400" dirty="0">
                <a:latin typeface="標楷體" panose="03000509000000000000" pitchFamily="65" charset="-120"/>
                <a:ea typeface="標楷體" panose="03000509000000000000" pitchFamily="65" charset="-120"/>
              </a:rPr>
              <a:t>調整學習率：嘗試使用不同的學習率進行訓練，可以進行網格搜索或使用學習率衰減策略，以找到最適合的學習率。</a:t>
            </a:r>
          </a:p>
          <a:p>
            <a:r>
              <a:rPr lang="zh-TW" altLang="en-US" sz="1400" dirty="0">
                <a:latin typeface="標楷體" panose="03000509000000000000" pitchFamily="65" charset="-120"/>
                <a:ea typeface="標楷體" panose="03000509000000000000" pitchFamily="65" charset="-120"/>
              </a:rPr>
              <a:t>使用正則化技術：添加正則化項，例如 </a:t>
            </a:r>
            <a:r>
              <a:rPr lang="en-US" altLang="zh-TW" sz="1400" dirty="0">
                <a:latin typeface="標楷體" panose="03000509000000000000" pitchFamily="65" charset="-120"/>
                <a:ea typeface="標楷體" panose="03000509000000000000" pitchFamily="65" charset="-120"/>
              </a:rPr>
              <a:t>L1 </a:t>
            </a:r>
            <a:r>
              <a:rPr lang="zh-TW" altLang="en-US" sz="1400" dirty="0">
                <a:latin typeface="標楷體" panose="03000509000000000000" pitchFamily="65" charset="-120"/>
                <a:ea typeface="標楷體" panose="03000509000000000000" pitchFamily="65" charset="-120"/>
              </a:rPr>
              <a:t>或 </a:t>
            </a:r>
            <a:r>
              <a:rPr lang="en-US" altLang="zh-TW" sz="1400" dirty="0">
                <a:latin typeface="標楷體" panose="03000509000000000000" pitchFamily="65" charset="-120"/>
                <a:ea typeface="標楷體" panose="03000509000000000000" pitchFamily="65" charset="-120"/>
              </a:rPr>
              <a:t>L2 </a:t>
            </a:r>
            <a:r>
              <a:rPr lang="zh-TW" altLang="en-US" sz="1400" dirty="0">
                <a:latin typeface="標楷體" panose="03000509000000000000" pitchFamily="65" charset="-120"/>
                <a:ea typeface="標楷體" panose="03000509000000000000" pitchFamily="65" charset="-120"/>
              </a:rPr>
              <a:t>正則化，以限制模型的複雜性，避免過度擬合。</a:t>
            </a:r>
          </a:p>
          <a:p>
            <a:r>
              <a:rPr lang="zh-TW" altLang="en-US" sz="1400" dirty="0">
                <a:solidFill>
                  <a:srgbClr val="FF0000"/>
                </a:solidFill>
                <a:latin typeface="標楷體" panose="03000509000000000000" pitchFamily="65" charset="-120"/>
                <a:ea typeface="標楷體" panose="03000509000000000000" pitchFamily="65" charset="-120"/>
              </a:rPr>
              <a:t>使用更多的訓練數據：如果可能，嘗試收集更多的訓練數據，這將有助於提高模型的泛化能力。</a:t>
            </a:r>
          </a:p>
          <a:p>
            <a:r>
              <a:rPr lang="zh-TW" altLang="en-US" sz="1400" dirty="0">
                <a:latin typeface="標楷體" panose="03000509000000000000" pitchFamily="65" charset="-120"/>
                <a:ea typeface="標楷體" panose="03000509000000000000" pitchFamily="65" charset="-120"/>
              </a:rPr>
              <a:t>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變體：如果 </a:t>
            </a:r>
            <a:r>
              <a:rPr lang="en-US" altLang="zh-TW" sz="1400" dirty="0">
                <a:latin typeface="標楷體" panose="03000509000000000000" pitchFamily="65" charset="-120"/>
                <a:ea typeface="標楷體" panose="03000509000000000000" pitchFamily="65" charset="-120"/>
              </a:rPr>
              <a:t>pix2pix </a:t>
            </a:r>
            <a:r>
              <a:rPr lang="zh-TW" altLang="en-US" sz="1400" dirty="0">
                <a:latin typeface="標楷體" panose="03000509000000000000" pitchFamily="65" charset="-120"/>
                <a:ea typeface="標楷體" panose="03000509000000000000" pitchFamily="65" charset="-120"/>
              </a:rPr>
              <a:t>的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損失一直難以降低，可以考慮嘗試其他 </a:t>
            </a:r>
            <a:r>
              <a:rPr lang="en-US" altLang="zh-TW" sz="1400" dirty="0">
                <a:latin typeface="標楷體" panose="03000509000000000000" pitchFamily="65" charset="-120"/>
                <a:ea typeface="標楷體" panose="03000509000000000000" pitchFamily="65" charset="-120"/>
              </a:rPr>
              <a:t>GAN </a:t>
            </a:r>
            <a:r>
              <a:rPr lang="zh-TW" altLang="en-US" sz="1400" dirty="0">
                <a:latin typeface="標楷體" panose="03000509000000000000" pitchFamily="65" charset="-120"/>
                <a:ea typeface="標楷體" panose="03000509000000000000" pitchFamily="65" charset="-120"/>
              </a:rPr>
              <a:t>的變體，例如 </a:t>
            </a:r>
            <a:r>
              <a:rPr lang="en-US" altLang="zh-TW" sz="1400" dirty="0">
                <a:latin typeface="標楷體" panose="03000509000000000000" pitchFamily="65" charset="-120"/>
                <a:ea typeface="標楷體" panose="03000509000000000000" pitchFamily="65" charset="-120"/>
              </a:rPr>
              <a:t>WGAN</a:t>
            </a:r>
            <a:r>
              <a:rPr lang="zh-TW" altLang="en-US" sz="1400" dirty="0">
                <a:latin typeface="標楷體" panose="03000509000000000000" pitchFamily="65" charset="-120"/>
                <a:ea typeface="標楷體" panose="03000509000000000000" pitchFamily="65" charset="-120"/>
              </a:rPr>
              <a:t>、</a:t>
            </a:r>
            <a:r>
              <a:rPr lang="en-US" altLang="zh-TW" sz="1400" dirty="0">
                <a:latin typeface="標楷體" panose="03000509000000000000" pitchFamily="65" charset="-120"/>
                <a:ea typeface="標楷體" panose="03000509000000000000" pitchFamily="65" charset="-120"/>
              </a:rPr>
              <a:t>LSGAN </a:t>
            </a:r>
            <a:r>
              <a:rPr lang="zh-TW" altLang="en-US" sz="1400" dirty="0">
                <a:latin typeface="標楷體" panose="03000509000000000000" pitchFamily="65" charset="-120"/>
                <a:ea typeface="標楷體" panose="03000509000000000000" pitchFamily="65" charset="-120"/>
              </a:rPr>
              <a:t>等。</a:t>
            </a:r>
          </a:p>
        </p:txBody>
      </p:sp>
    </p:spTree>
    <p:extLst>
      <p:ext uri="{BB962C8B-B14F-4D97-AF65-F5344CB8AC3E}">
        <p14:creationId xmlns:p14="http://schemas.microsoft.com/office/powerpoint/2010/main" val="5409294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E7C3DE86-1F3B-D605-0170-6CE0BAA006A1}"/>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改檔名</a:t>
            </a:r>
          </a:p>
        </p:txBody>
      </p:sp>
      <p:sp>
        <p:nvSpPr>
          <p:cNvPr id="5" name="內容版面配置區 2">
            <a:extLst>
              <a:ext uri="{FF2B5EF4-FFF2-40B4-BE49-F238E27FC236}">
                <a16:creationId xmlns:a16="http://schemas.microsoft.com/office/drawing/2014/main" id="{BDFB4DE9-D2DE-907B-F25D-15F10DEFDAE1}"/>
              </a:ext>
            </a:extLst>
          </p:cNvPr>
          <p:cNvSpPr>
            <a:spLocks noGrp="1"/>
          </p:cNvSpPr>
          <p:nvPr>
            <p:ph idx="1"/>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hlinkClick r:id="rId2"/>
              </a:rPr>
              <a:t>给</a:t>
            </a:r>
            <a:r>
              <a:rPr lang="en-US" altLang="zh-CN" dirty="0">
                <a:hlinkClick r:id="rId2"/>
              </a:rPr>
              <a:t>Windows</a:t>
            </a:r>
            <a:r>
              <a:rPr lang="zh-CN" altLang="en-US" dirty="0">
                <a:hlinkClick r:id="rId2"/>
              </a:rPr>
              <a:t>中的文件批量顺序、连续命名的方法 </a:t>
            </a:r>
            <a:r>
              <a:rPr lang="en-US" altLang="zh-CN" dirty="0">
                <a:hlinkClick r:id="rId2"/>
              </a:rPr>
              <a:t>- </a:t>
            </a:r>
            <a:r>
              <a:rPr lang="zh-CN" altLang="en-US" dirty="0">
                <a:hlinkClick r:id="rId2"/>
              </a:rPr>
              <a:t>知乎 </a:t>
            </a:r>
            <a:r>
              <a:rPr lang="en-US" altLang="zh-CN" dirty="0">
                <a:hlinkClick r:id="rId2"/>
              </a:rPr>
              <a:t>(zhihu.com)</a:t>
            </a:r>
            <a:endParaRPr lang="zh-TW" altLang="en-US" dirty="0"/>
          </a:p>
        </p:txBody>
      </p:sp>
      <p:pic>
        <p:nvPicPr>
          <p:cNvPr id="7" name="圖片 6">
            <a:extLst>
              <a:ext uri="{FF2B5EF4-FFF2-40B4-BE49-F238E27FC236}">
                <a16:creationId xmlns:a16="http://schemas.microsoft.com/office/drawing/2014/main" id="{F4D2B178-A4FB-A3A2-E566-BC51783CB23C}"/>
              </a:ext>
            </a:extLst>
          </p:cNvPr>
          <p:cNvPicPr>
            <a:picLocks noChangeAspect="1"/>
          </p:cNvPicPr>
          <p:nvPr/>
        </p:nvPicPr>
        <p:blipFill>
          <a:blip r:embed="rId3"/>
          <a:stretch>
            <a:fillRect/>
          </a:stretch>
        </p:blipFill>
        <p:spPr>
          <a:xfrm>
            <a:off x="1895492" y="2508324"/>
            <a:ext cx="8401016" cy="4157832"/>
          </a:xfrm>
          <a:prstGeom prst="rect">
            <a:avLst/>
          </a:prstGeom>
        </p:spPr>
      </p:pic>
      <p:sp>
        <p:nvSpPr>
          <p:cNvPr id="8" name="文字方塊 5">
            <a:extLst>
              <a:ext uri="{FF2B5EF4-FFF2-40B4-BE49-F238E27FC236}">
                <a16:creationId xmlns:a16="http://schemas.microsoft.com/office/drawing/2014/main" id="{E35F1BAE-5919-0706-E176-BC927C90BADF}"/>
              </a:ext>
            </a:extLst>
          </p:cNvPr>
          <p:cNvSpPr txBox="1"/>
          <p:nvPr/>
        </p:nvSpPr>
        <p:spPr>
          <a:xfrm>
            <a:off x="10244356" y="2723634"/>
            <a:ext cx="1947644" cy="369332"/>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此圖為過窄過窄</a:t>
            </a:r>
          </a:p>
        </p:txBody>
      </p:sp>
    </p:spTree>
    <p:extLst>
      <p:ext uri="{BB962C8B-B14F-4D97-AF65-F5344CB8AC3E}">
        <p14:creationId xmlns:p14="http://schemas.microsoft.com/office/powerpoint/2010/main" val="3327019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內容版面配置區 4">
            <a:extLst>
              <a:ext uri="{FF2B5EF4-FFF2-40B4-BE49-F238E27FC236}">
                <a16:creationId xmlns:a16="http://schemas.microsoft.com/office/drawing/2014/main" id="{E1DABF4C-8FAC-1CD8-EFCF-E469B9328436}"/>
              </a:ext>
            </a:extLst>
          </p:cNvPr>
          <p:cNvPicPr>
            <a:picLocks noGrp="1" noChangeAspect="1"/>
          </p:cNvPicPr>
          <p:nvPr>
            <p:ph idx="1"/>
          </p:nvPr>
        </p:nvPicPr>
        <p:blipFill>
          <a:blip r:embed="rId2"/>
          <a:stretch>
            <a:fillRect/>
          </a:stretch>
        </p:blipFill>
        <p:spPr>
          <a:xfrm>
            <a:off x="838200" y="1986566"/>
            <a:ext cx="10515600" cy="3236976"/>
          </a:xfrm>
          <a:prstGeom prst="rect">
            <a:avLst/>
          </a:prstGeom>
        </p:spPr>
      </p:pic>
      <p:sp>
        <p:nvSpPr>
          <p:cNvPr id="4" name="標題 1">
            <a:extLst>
              <a:ext uri="{FF2B5EF4-FFF2-40B4-BE49-F238E27FC236}">
                <a16:creationId xmlns:a16="http://schemas.microsoft.com/office/drawing/2014/main" id="{F9F843BA-FE04-8301-3AD3-990A191CB7B6}"/>
              </a:ext>
            </a:extLst>
          </p:cNvPr>
          <p:cNvSpPr>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latin typeface="標楷體" panose="03000509000000000000" pitchFamily="65" charset="-120"/>
                <a:ea typeface="標楷體" panose="03000509000000000000" pitchFamily="65" charset="-120"/>
              </a:rPr>
              <a:t>訓練集數量</a:t>
            </a:r>
          </a:p>
        </p:txBody>
      </p:sp>
      <p:sp>
        <p:nvSpPr>
          <p:cNvPr id="6" name="文字方塊 5">
            <a:extLst>
              <a:ext uri="{FF2B5EF4-FFF2-40B4-BE49-F238E27FC236}">
                <a16:creationId xmlns:a16="http://schemas.microsoft.com/office/drawing/2014/main" id="{87BEEBE1-A0CD-C16C-27BF-F92FC2CF7E42}"/>
              </a:ext>
            </a:extLst>
          </p:cNvPr>
          <p:cNvSpPr txBox="1"/>
          <p:nvPr/>
        </p:nvSpPr>
        <p:spPr>
          <a:xfrm>
            <a:off x="5507711" y="4666734"/>
            <a:ext cx="3767378" cy="369332"/>
          </a:xfrm>
          <a:prstGeom prst="rect">
            <a:avLst/>
          </a:prstGeom>
          <a:noFill/>
        </p:spPr>
        <p:txBody>
          <a:bodyPr wrap="non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dirty="0">
                <a:latin typeface="標楷體" panose="03000509000000000000" pitchFamily="65" charset="-120"/>
                <a:ea typeface="標楷體" panose="03000509000000000000" pitchFamily="65" charset="-120"/>
              </a:rPr>
              <a:t>目前總共有</a:t>
            </a:r>
            <a:r>
              <a:rPr lang="en-US" altLang="zh-TW" dirty="0">
                <a:latin typeface="標楷體" panose="03000509000000000000" pitchFamily="65" charset="-120"/>
                <a:ea typeface="標楷體" panose="03000509000000000000" pitchFamily="65" charset="-120"/>
              </a:rPr>
              <a:t>439</a:t>
            </a:r>
            <a:r>
              <a:rPr lang="zh-TW" altLang="en-US" dirty="0">
                <a:latin typeface="標楷體" panose="03000509000000000000" pitchFamily="65" charset="-120"/>
                <a:ea typeface="標楷體" panose="03000509000000000000" pitchFamily="65" charset="-120"/>
              </a:rPr>
              <a:t>張圖等待我手動修正</a:t>
            </a:r>
          </a:p>
        </p:txBody>
      </p:sp>
    </p:spTree>
    <p:extLst>
      <p:ext uri="{BB962C8B-B14F-4D97-AF65-F5344CB8AC3E}">
        <p14:creationId xmlns:p14="http://schemas.microsoft.com/office/powerpoint/2010/main" val="2399385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19F2463-3ABC-8FFC-A57C-B06098B7325B}"/>
              </a:ext>
            </a:extLst>
          </p:cNvPr>
          <p:cNvSpPr>
            <a:spLocks noGrp="1"/>
          </p:cNvSpPr>
          <p:nvPr>
            <p:ph type="title"/>
          </p:nvPr>
        </p:nvSpPr>
        <p:spPr/>
        <p:txBody>
          <a:bodyPr/>
          <a:lstStyle/>
          <a:p>
            <a:endParaRPr lang="zh-TW" altLang="en-US"/>
          </a:p>
        </p:txBody>
      </p:sp>
      <p:pic>
        <p:nvPicPr>
          <p:cNvPr id="4" name="內容版面配置區 3">
            <a:extLst>
              <a:ext uri="{FF2B5EF4-FFF2-40B4-BE49-F238E27FC236}">
                <a16:creationId xmlns:a16="http://schemas.microsoft.com/office/drawing/2014/main" id="{F6CA103E-0B34-34A1-5DF2-79AB8D9F3A77}"/>
              </a:ext>
            </a:extLst>
          </p:cNvPr>
          <p:cNvPicPr>
            <a:picLocks noGrp="1" noChangeAspect="1"/>
          </p:cNvPicPr>
          <p:nvPr>
            <p:ph idx="1"/>
          </p:nvPr>
        </p:nvPicPr>
        <p:blipFill>
          <a:blip r:embed="rId2"/>
          <a:stretch>
            <a:fillRect/>
          </a:stretch>
        </p:blipFill>
        <p:spPr>
          <a:xfrm>
            <a:off x="838200" y="1962785"/>
            <a:ext cx="4899826" cy="4351338"/>
          </a:xfrm>
          <a:prstGeom prst="rect">
            <a:avLst/>
          </a:prstGeom>
        </p:spPr>
      </p:pic>
      <p:pic>
        <p:nvPicPr>
          <p:cNvPr id="5" name="圖片 4">
            <a:extLst>
              <a:ext uri="{FF2B5EF4-FFF2-40B4-BE49-F238E27FC236}">
                <a16:creationId xmlns:a16="http://schemas.microsoft.com/office/drawing/2014/main" id="{B258C4CE-3605-95AA-08DA-62026457C0E9}"/>
              </a:ext>
            </a:extLst>
          </p:cNvPr>
          <p:cNvPicPr>
            <a:picLocks noChangeAspect="1"/>
          </p:cNvPicPr>
          <p:nvPr/>
        </p:nvPicPr>
        <p:blipFill>
          <a:blip r:embed="rId3"/>
          <a:stretch>
            <a:fillRect/>
          </a:stretch>
        </p:blipFill>
        <p:spPr>
          <a:xfrm>
            <a:off x="6452191" y="1962785"/>
            <a:ext cx="4901609" cy="4352921"/>
          </a:xfrm>
          <a:prstGeom prst="rect">
            <a:avLst/>
          </a:prstGeom>
        </p:spPr>
      </p:pic>
    </p:spTree>
    <p:extLst>
      <p:ext uri="{BB962C8B-B14F-4D97-AF65-F5344CB8AC3E}">
        <p14:creationId xmlns:p14="http://schemas.microsoft.com/office/powerpoint/2010/main" val="316513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5DEA88-8D72-CFBB-8477-3D2C9F6446E8}"/>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遇到的困難</a:t>
            </a:r>
          </a:p>
        </p:txBody>
      </p:sp>
      <p:sp>
        <p:nvSpPr>
          <p:cNvPr id="3" name="內容版面配置區 2">
            <a:extLst>
              <a:ext uri="{FF2B5EF4-FFF2-40B4-BE49-F238E27FC236}">
                <a16:creationId xmlns:a16="http://schemas.microsoft.com/office/drawing/2014/main" id="{54E2CFE2-948C-A59E-8F16-F8E0B5E3FEB2}"/>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雙腳過寬</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膝蓋過窄這一類做起來會對膝蓋造成極大壓力、不適，所以資料蒐集較困難</a:t>
            </a:r>
            <a:endParaRPr lang="en-US" altLang="zh-TW" dirty="0">
              <a:latin typeface="標楷體" panose="03000509000000000000" pitchFamily="65" charset="-120"/>
              <a:ea typeface="標楷體" panose="03000509000000000000" pitchFamily="65" charset="-120"/>
            </a:endParaRPr>
          </a:p>
          <a:p>
            <a:pPr marL="0" indent="0">
              <a:buNone/>
            </a:pPr>
            <a:r>
              <a:rPr lang="zh-TW" altLang="en-US" dirty="0">
                <a:solidFill>
                  <a:srgbClr val="FF0000"/>
                </a:solidFill>
                <a:latin typeface="標楷體" panose="03000509000000000000" pitchFamily="65" charset="-120"/>
                <a:ea typeface="標楷體" panose="03000509000000000000" pitchFamily="65" charset="-120"/>
              </a:rPr>
              <a:t>解決方法： </a:t>
            </a:r>
            <a:r>
              <a:rPr lang="en-US" altLang="zh-TW" sz="2400" dirty="0">
                <a:solidFill>
                  <a:srgbClr val="FF0000"/>
                </a:solidFill>
                <a:latin typeface="標楷體" panose="03000509000000000000" pitchFamily="65" charset="-120"/>
                <a:ea typeface="標楷體" panose="03000509000000000000" pitchFamily="65" charset="-120"/>
              </a:rPr>
              <a:t>1.</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GAN</a:t>
            </a:r>
            <a:r>
              <a:rPr lang="zh-TW" altLang="en-US" sz="2400" dirty="0">
                <a:solidFill>
                  <a:srgbClr val="FF0000"/>
                </a:solidFill>
                <a:latin typeface="標楷體" panose="03000509000000000000" pitchFamily="65" charset="-120"/>
                <a:ea typeface="標楷體" panose="03000509000000000000" pitchFamily="65" charset="-120"/>
              </a:rPr>
              <a:t>生成</a:t>
            </a:r>
            <a:endParaRPr lang="en-US" altLang="zh-TW" sz="2400" dirty="0">
              <a:solidFill>
                <a:srgbClr val="FF0000"/>
              </a:solidFill>
              <a:latin typeface="標楷體" panose="03000509000000000000" pitchFamily="65" charset="-120"/>
              <a:ea typeface="標楷體" panose="03000509000000000000" pitchFamily="65" charset="-120"/>
            </a:endParaRPr>
          </a:p>
          <a:p>
            <a:pPr marL="0" indent="0">
              <a:buNone/>
            </a:pP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 </a:t>
            </a:r>
            <a:r>
              <a:rPr lang="en-US" altLang="zh-TW" sz="2400" dirty="0">
                <a:solidFill>
                  <a:srgbClr val="FF0000"/>
                </a:solidFill>
                <a:latin typeface="標楷體" panose="03000509000000000000" pitchFamily="65" charset="-120"/>
                <a:ea typeface="標楷體" panose="03000509000000000000" pitchFamily="65" charset="-120"/>
              </a:rPr>
              <a:t>2.</a:t>
            </a:r>
            <a:r>
              <a:rPr lang="zh-TW" altLang="en-US" sz="2400" dirty="0">
                <a:solidFill>
                  <a:srgbClr val="FF0000"/>
                </a:solidFill>
                <a:latin typeface="標楷體" panose="03000509000000000000" pitchFamily="65" charset="-120"/>
                <a:ea typeface="標楷體" panose="03000509000000000000" pitchFamily="65" charset="-120"/>
              </a:rPr>
              <a:t> 對膝蓋這個節點的數據進行亂數</a:t>
            </a:r>
            <a:br>
              <a:rPr lang="en-US" altLang="zh-TW" sz="2400" dirty="0">
                <a:solidFill>
                  <a:srgbClr val="FF0000"/>
                </a:solidFill>
                <a:latin typeface="標楷體" panose="03000509000000000000" pitchFamily="65" charset="-120"/>
                <a:ea typeface="標楷體" panose="03000509000000000000" pitchFamily="65" charset="-120"/>
              </a:rPr>
            </a:br>
            <a:r>
              <a:rPr lang="en-US" altLang="zh-TW" sz="2400" dirty="0">
                <a:solidFill>
                  <a:srgbClr val="FF0000"/>
                </a:solidFill>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第</a:t>
            </a:r>
            <a:r>
              <a:rPr lang="en-US" altLang="zh-TW" sz="2400" dirty="0">
                <a:solidFill>
                  <a:srgbClr val="FF0000"/>
                </a:solidFill>
                <a:latin typeface="標楷體" panose="03000509000000000000" pitchFamily="65" charset="-120"/>
                <a:ea typeface="標楷體" panose="03000509000000000000" pitchFamily="65" charset="-120"/>
              </a:rPr>
              <a:t>10</a:t>
            </a:r>
            <a:r>
              <a:rPr lang="zh-TW" altLang="en-US" sz="2400" dirty="0">
                <a:solidFill>
                  <a:srgbClr val="FF0000"/>
                </a:solidFill>
                <a:latin typeface="標楷體" panose="03000509000000000000" pitchFamily="65" charset="-120"/>
                <a:ea typeface="標楷體" panose="03000509000000000000" pitchFamily="65" charset="-120"/>
              </a:rPr>
              <a:t>及第</a:t>
            </a:r>
            <a:r>
              <a:rPr lang="en-US" altLang="zh-TW" sz="2400" dirty="0">
                <a:solidFill>
                  <a:srgbClr val="FF0000"/>
                </a:solidFill>
                <a:latin typeface="標楷體" panose="03000509000000000000" pitchFamily="65" charset="-120"/>
                <a:ea typeface="標楷體" panose="03000509000000000000" pitchFamily="65" charset="-120"/>
              </a:rPr>
              <a:t>13</a:t>
            </a:r>
            <a:r>
              <a:rPr lang="zh-TW" altLang="en-US" sz="2400" dirty="0">
                <a:solidFill>
                  <a:srgbClr val="FF0000"/>
                </a:solidFill>
                <a:latin typeface="標楷體" panose="03000509000000000000" pitchFamily="65" charset="-120"/>
                <a:ea typeface="標楷體" panose="03000509000000000000" pitchFamily="65" charset="-120"/>
              </a:rPr>
              <a:t>個節點</a:t>
            </a:r>
            <a:r>
              <a:rPr lang="en-US" altLang="zh-TW" sz="2400" dirty="0">
                <a:solidFill>
                  <a:srgbClr val="FF0000"/>
                </a:solidFill>
                <a:latin typeface="標楷體" panose="03000509000000000000" pitchFamily="65" charset="-120"/>
                <a:ea typeface="標楷體" panose="03000509000000000000" pitchFamily="65" charset="-120"/>
              </a:rPr>
              <a:t>)</a:t>
            </a:r>
          </a:p>
          <a:p>
            <a:pPr marL="0" indent="0">
              <a:buNone/>
            </a:pP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5677FA68-D84B-EF1A-0E75-FF4E2982C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6004" y="2740025"/>
            <a:ext cx="2362200" cy="3571875"/>
          </a:xfrm>
          <a:prstGeom prst="rect">
            <a:avLst/>
          </a:prstGeom>
        </p:spPr>
      </p:pic>
      <p:pic>
        <p:nvPicPr>
          <p:cNvPr id="7" name="圖片 6">
            <a:extLst>
              <a:ext uri="{FF2B5EF4-FFF2-40B4-BE49-F238E27FC236}">
                <a16:creationId xmlns:a16="http://schemas.microsoft.com/office/drawing/2014/main" id="{F6524314-819B-8802-7A57-DB4E7CD40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1" y="3235270"/>
            <a:ext cx="2084171" cy="3537945"/>
          </a:xfrm>
          <a:prstGeom prst="rect">
            <a:avLst/>
          </a:prstGeom>
        </p:spPr>
      </p:pic>
    </p:spTree>
    <p:extLst>
      <p:ext uri="{BB962C8B-B14F-4D97-AF65-F5344CB8AC3E}">
        <p14:creationId xmlns:p14="http://schemas.microsoft.com/office/powerpoint/2010/main" val="2481013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709E72-A055-455F-F2C3-05EFC3EA3EEE}"/>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資料集蒐集</a:t>
            </a:r>
          </a:p>
        </p:txBody>
      </p:sp>
      <p:pic>
        <p:nvPicPr>
          <p:cNvPr id="6" name="內容版面配置區 5">
            <a:extLst>
              <a:ext uri="{FF2B5EF4-FFF2-40B4-BE49-F238E27FC236}">
                <a16:creationId xmlns:a16="http://schemas.microsoft.com/office/drawing/2014/main" id="{09F70A6E-FC34-9314-389E-3E42028C89F5}"/>
              </a:ext>
            </a:extLst>
          </p:cNvPr>
          <p:cNvPicPr>
            <a:picLocks noGrp="1" noChangeAspect="1"/>
          </p:cNvPicPr>
          <p:nvPr>
            <p:ph idx="1"/>
          </p:nvPr>
        </p:nvPicPr>
        <p:blipFill>
          <a:blip r:embed="rId2"/>
          <a:stretch>
            <a:fillRect/>
          </a:stretch>
        </p:blipFill>
        <p:spPr>
          <a:xfrm>
            <a:off x="5158140" y="1825625"/>
            <a:ext cx="5657810" cy="3064647"/>
          </a:xfrm>
        </p:spPr>
      </p:pic>
      <p:pic>
        <p:nvPicPr>
          <p:cNvPr id="4" name="圖片 3">
            <a:extLst>
              <a:ext uri="{FF2B5EF4-FFF2-40B4-BE49-F238E27FC236}">
                <a16:creationId xmlns:a16="http://schemas.microsoft.com/office/drawing/2014/main" id="{2FB70F58-94E3-6CC9-8E4F-C1D9178F8CA9}"/>
              </a:ext>
            </a:extLst>
          </p:cNvPr>
          <p:cNvPicPr>
            <a:picLocks noChangeAspect="1"/>
          </p:cNvPicPr>
          <p:nvPr/>
        </p:nvPicPr>
        <p:blipFill>
          <a:blip r:embed="rId3"/>
          <a:stretch>
            <a:fillRect/>
          </a:stretch>
        </p:blipFill>
        <p:spPr>
          <a:xfrm>
            <a:off x="838200" y="1825625"/>
            <a:ext cx="3886742" cy="1781424"/>
          </a:xfrm>
          <a:prstGeom prst="rect">
            <a:avLst/>
          </a:prstGeom>
        </p:spPr>
      </p:pic>
      <p:sp>
        <p:nvSpPr>
          <p:cNvPr id="7" name="文字方塊 6">
            <a:extLst>
              <a:ext uri="{FF2B5EF4-FFF2-40B4-BE49-F238E27FC236}">
                <a16:creationId xmlns:a16="http://schemas.microsoft.com/office/drawing/2014/main" id="{33EB4364-6239-92C5-0B8B-3A92F5086B06}"/>
              </a:ext>
            </a:extLst>
          </p:cNvPr>
          <p:cNvSpPr txBox="1"/>
          <p:nvPr/>
        </p:nvSpPr>
        <p:spPr>
          <a:xfrm>
            <a:off x="1778466" y="3741986"/>
            <a:ext cx="1800493" cy="369332"/>
          </a:xfrm>
          <a:prstGeom prst="rect">
            <a:avLst/>
          </a:prstGeom>
          <a:noFill/>
        </p:spPr>
        <p:txBody>
          <a:bodyPr wrap="none" rtlCol="0">
            <a:spAutoFit/>
          </a:bodyPr>
          <a:lstStyle/>
          <a:p>
            <a:r>
              <a:rPr lang="zh-TW" altLang="en-US" dirty="0"/>
              <a:t>會畫成以上樣子</a:t>
            </a:r>
          </a:p>
        </p:txBody>
      </p:sp>
      <p:sp>
        <p:nvSpPr>
          <p:cNvPr id="8" name="文字方塊 7">
            <a:extLst>
              <a:ext uri="{FF2B5EF4-FFF2-40B4-BE49-F238E27FC236}">
                <a16:creationId xmlns:a16="http://schemas.microsoft.com/office/drawing/2014/main" id="{83932F25-B3D5-CCEB-5093-1F92638CF9F5}"/>
              </a:ext>
            </a:extLst>
          </p:cNvPr>
          <p:cNvSpPr txBox="1"/>
          <p:nvPr/>
        </p:nvSpPr>
        <p:spPr>
          <a:xfrm>
            <a:off x="5904760" y="5025412"/>
            <a:ext cx="4115229" cy="369332"/>
          </a:xfrm>
          <a:prstGeom prst="rect">
            <a:avLst/>
          </a:prstGeom>
          <a:noFill/>
        </p:spPr>
        <p:txBody>
          <a:bodyPr wrap="none" rtlCol="0">
            <a:spAutoFit/>
          </a:bodyPr>
          <a:lstStyle/>
          <a:p>
            <a:r>
              <a:rPr lang="zh-TW" altLang="en-US" dirty="0"/>
              <a:t>而</a:t>
            </a:r>
            <a:r>
              <a:rPr lang="en-US" altLang="zh-TW" dirty="0" err="1"/>
              <a:t>openpose</a:t>
            </a:r>
            <a:r>
              <a:rPr lang="zh-TW" altLang="en-US" dirty="0"/>
              <a:t>可以直接輸出成這樣的影片</a:t>
            </a:r>
          </a:p>
        </p:txBody>
      </p:sp>
    </p:spTree>
    <p:extLst>
      <p:ext uri="{BB962C8B-B14F-4D97-AF65-F5344CB8AC3E}">
        <p14:creationId xmlns:p14="http://schemas.microsoft.com/office/powerpoint/2010/main" val="2726793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357C96-A9D4-BBAB-0355-4B89AB083FD2}"/>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p>
        </p:txBody>
      </p:sp>
      <p:sp>
        <p:nvSpPr>
          <p:cNvPr id="3" name="內容版面配置區 2">
            <a:extLst>
              <a:ext uri="{FF2B5EF4-FFF2-40B4-BE49-F238E27FC236}">
                <a16:creationId xmlns:a16="http://schemas.microsoft.com/office/drawing/2014/main" id="{6A42B962-6413-41EF-5DB6-37678E5199D3}"/>
              </a:ext>
            </a:extLst>
          </p:cNvPr>
          <p:cNvSpPr>
            <a:spLocks noGrp="1"/>
          </p:cNvSpPr>
          <p:nvPr>
            <p:ph idx="1"/>
          </p:nvPr>
        </p:nvSpPr>
        <p:spPr/>
        <p:txBody>
          <a:bodyPr>
            <a:normAutofit/>
          </a:bodyPr>
          <a:lstStyle/>
          <a:p>
            <a:r>
              <a:rPr lang="zh-TW" altLang="en-US" sz="2400" dirty="0">
                <a:latin typeface="標楷體" panose="03000509000000000000" pitchFamily="65" charset="-120"/>
                <a:ea typeface="標楷體" panose="03000509000000000000" pitchFamily="65" charset="-120"/>
              </a:rPr>
              <a:t>既然可以直接輸出成黑底火柴人影片，那如何去作訓練</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一樣是一幀一幀的截下來，手動修正</a:t>
            </a:r>
            <a:r>
              <a:rPr lang="en-US" altLang="zh-TW" sz="2400" dirty="0">
                <a:latin typeface="標楷體" panose="03000509000000000000" pitchFamily="65" charset="-120"/>
                <a:ea typeface="標楷體" panose="03000509000000000000" pitchFamily="65" charset="-120"/>
              </a:rPr>
              <a:t>?pix2pix</a:t>
            </a:r>
            <a:r>
              <a:rPr lang="zh-TW" altLang="en-US" sz="2400" dirty="0">
                <a:latin typeface="標楷體" panose="03000509000000000000" pitchFamily="65" charset="-120"/>
                <a:ea typeface="標楷體" panose="03000509000000000000" pitchFamily="65" charset="-120"/>
              </a:rPr>
              <a:t>是圖片轉圖片，如果要嘗試變成影片的方式感覺略有困難</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所以我的想法會是一個深蹲可能平均截十張圖最後呈現出來也是十張圖各自的修正樣式</a:t>
            </a:r>
          </a:p>
        </p:txBody>
      </p:sp>
      <p:sp>
        <p:nvSpPr>
          <p:cNvPr id="11" name="文字方塊 10">
            <a:extLst>
              <a:ext uri="{FF2B5EF4-FFF2-40B4-BE49-F238E27FC236}">
                <a16:creationId xmlns:a16="http://schemas.microsoft.com/office/drawing/2014/main" id="{DEA4F258-E6B2-8178-A288-C2B0757FC383}"/>
              </a:ext>
            </a:extLst>
          </p:cNvPr>
          <p:cNvSpPr txBox="1"/>
          <p:nvPr/>
        </p:nvSpPr>
        <p:spPr>
          <a:xfrm>
            <a:off x="5329729" y="5942568"/>
            <a:ext cx="914400" cy="369332"/>
          </a:xfrm>
          <a:prstGeom prst="rect">
            <a:avLst/>
          </a:prstGeom>
          <a:noFill/>
        </p:spPr>
        <p:txBody>
          <a:bodyPr wrap="square" rtlCol="0">
            <a:spAutoFit/>
          </a:bodyPr>
          <a:lstStyle/>
          <a:p>
            <a:r>
              <a:rPr lang="zh-TW" altLang="en-US" dirty="0">
                <a:latin typeface="標楷體" panose="03000509000000000000" pitchFamily="65" charset="-120"/>
                <a:ea typeface="標楷體" panose="03000509000000000000" pitchFamily="65" charset="-120"/>
              </a:rPr>
              <a:t>如右圖</a:t>
            </a:r>
          </a:p>
        </p:txBody>
      </p:sp>
      <p:pic>
        <p:nvPicPr>
          <p:cNvPr id="13" name="圖片 12">
            <a:extLst>
              <a:ext uri="{FF2B5EF4-FFF2-40B4-BE49-F238E27FC236}">
                <a16:creationId xmlns:a16="http://schemas.microsoft.com/office/drawing/2014/main" id="{486DC86D-B587-422A-75A5-B18D99309C57}"/>
              </a:ext>
            </a:extLst>
          </p:cNvPr>
          <p:cNvPicPr>
            <a:picLocks noChangeAspect="1"/>
          </p:cNvPicPr>
          <p:nvPr/>
        </p:nvPicPr>
        <p:blipFill>
          <a:blip r:embed="rId2"/>
          <a:stretch>
            <a:fillRect/>
          </a:stretch>
        </p:blipFill>
        <p:spPr>
          <a:xfrm>
            <a:off x="7330932" y="3088843"/>
            <a:ext cx="3838247" cy="3064647"/>
          </a:xfrm>
          <a:prstGeom prst="rect">
            <a:avLst/>
          </a:prstGeom>
        </p:spPr>
      </p:pic>
      <p:pic>
        <p:nvPicPr>
          <p:cNvPr id="15" name="圖片 14">
            <a:extLst>
              <a:ext uri="{FF2B5EF4-FFF2-40B4-BE49-F238E27FC236}">
                <a16:creationId xmlns:a16="http://schemas.microsoft.com/office/drawing/2014/main" id="{86172EEF-62EC-2574-0632-81612EF899E9}"/>
              </a:ext>
            </a:extLst>
          </p:cNvPr>
          <p:cNvPicPr>
            <a:picLocks noChangeAspect="1"/>
          </p:cNvPicPr>
          <p:nvPr/>
        </p:nvPicPr>
        <p:blipFill>
          <a:blip r:embed="rId3"/>
          <a:stretch>
            <a:fillRect/>
          </a:stretch>
        </p:blipFill>
        <p:spPr>
          <a:xfrm>
            <a:off x="1176277" y="3496660"/>
            <a:ext cx="3617914" cy="3036835"/>
          </a:xfrm>
          <a:prstGeom prst="rect">
            <a:avLst/>
          </a:prstGeom>
        </p:spPr>
      </p:pic>
    </p:spTree>
    <p:extLst>
      <p:ext uri="{BB962C8B-B14F-4D97-AF65-F5344CB8AC3E}">
        <p14:creationId xmlns:p14="http://schemas.microsoft.com/office/powerpoint/2010/main" val="2194208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4E3E2E-CD86-8C1E-F567-2F0737B035E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教學</a:t>
            </a:r>
          </a:p>
        </p:txBody>
      </p:sp>
      <p:sp>
        <p:nvSpPr>
          <p:cNvPr id="3" name="內容版面配置區 2">
            <a:extLst>
              <a:ext uri="{FF2B5EF4-FFF2-40B4-BE49-F238E27FC236}">
                <a16:creationId xmlns:a16="http://schemas.microsoft.com/office/drawing/2014/main" id="{05816D80-5CD7-9A05-52B8-D10D109E979A}"/>
              </a:ext>
            </a:extLst>
          </p:cNvPr>
          <p:cNvSpPr>
            <a:spLocks noGrp="1"/>
          </p:cNvSpPr>
          <p:nvPr>
            <p:ph idx="1"/>
          </p:nvPr>
        </p:nvSpPr>
        <p:spPr/>
        <p:txBody>
          <a:bodyPr/>
          <a:lstStyle/>
          <a:p>
            <a:r>
              <a:rPr lang="en-US" altLang="zh-CN" dirty="0">
                <a:hlinkClick r:id="rId2"/>
              </a:rPr>
              <a:t>【</a:t>
            </a:r>
            <a:r>
              <a:rPr lang="zh-CN" altLang="en-US" dirty="0">
                <a:hlinkClick r:id="rId2"/>
              </a:rPr>
              <a:t>傻瓜式</a:t>
            </a:r>
            <a:r>
              <a:rPr lang="en-US" altLang="zh-CN" dirty="0">
                <a:hlinkClick r:id="rId2"/>
              </a:rPr>
              <a:t>】</a:t>
            </a:r>
            <a:r>
              <a:rPr lang="zh-CN" altLang="en-US" dirty="0">
                <a:hlinkClick r:id="rId2"/>
              </a:rPr>
              <a:t>手把手教你搭建深度学习环境以及跑通</a:t>
            </a:r>
            <a:r>
              <a:rPr lang="en-US" altLang="zh-CN" dirty="0" err="1">
                <a:hlinkClick r:id="rId2"/>
              </a:rPr>
              <a:t>Github</a:t>
            </a:r>
            <a:r>
              <a:rPr lang="zh-CN" altLang="en-US" dirty="0">
                <a:hlinkClick r:id="rId2"/>
              </a:rPr>
              <a:t>代码（以</a:t>
            </a:r>
            <a:r>
              <a:rPr lang="en-US" altLang="zh-CN" dirty="0">
                <a:hlinkClick r:id="rId2"/>
              </a:rPr>
              <a:t>Pix2PixGAN</a:t>
            </a:r>
            <a:r>
              <a:rPr lang="zh-CN" altLang="en-US" dirty="0">
                <a:hlinkClick r:id="rId2"/>
              </a:rPr>
              <a:t>为例）</a:t>
            </a:r>
            <a:r>
              <a:rPr lang="en-US" altLang="zh-CN" dirty="0">
                <a:hlinkClick r:id="rId2"/>
              </a:rPr>
              <a:t>_</a:t>
            </a:r>
            <a:r>
              <a:rPr lang="zh-CN" altLang="en-US" dirty="0">
                <a:hlinkClick r:id="rId2"/>
              </a:rPr>
              <a:t>哔哩哔哩</a:t>
            </a:r>
            <a:r>
              <a:rPr lang="en-US" altLang="zh-CN" dirty="0">
                <a:hlinkClick r:id="rId2"/>
              </a:rPr>
              <a:t>_</a:t>
            </a:r>
            <a:r>
              <a:rPr lang="en-US" altLang="zh-CN" dirty="0" err="1">
                <a:hlinkClick r:id="rId2"/>
              </a:rPr>
              <a:t>bilibili</a:t>
            </a:r>
            <a:endParaRPr lang="en-US" altLang="zh-CN" dirty="0"/>
          </a:p>
          <a:p>
            <a:r>
              <a:rPr lang="zh-TW" altLang="en-US" dirty="0">
                <a:latin typeface="標楷體" panose="03000509000000000000" pitchFamily="65" charset="-120"/>
                <a:ea typeface="標楷體" panose="03000509000000000000" pitchFamily="65" charset="-120"/>
              </a:rPr>
              <a:t>目前做到</a:t>
            </a: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輸入上圖指令他卡了一小時以上</a:t>
            </a:r>
            <a:endParaRPr lang="en-US" altLang="zh-TW" dirty="0">
              <a:latin typeface="標楷體" panose="03000509000000000000" pitchFamily="65" charset="-120"/>
              <a:ea typeface="標楷體" panose="03000509000000000000" pitchFamily="65" charset="-120"/>
            </a:endParaRPr>
          </a:p>
          <a:p>
            <a:endParaRPr lang="zh-TW" altLang="en-US"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20D162F8-C4AC-DEDF-4045-805D50964789}"/>
              </a:ext>
            </a:extLst>
          </p:cNvPr>
          <p:cNvPicPr>
            <a:picLocks noChangeAspect="1"/>
          </p:cNvPicPr>
          <p:nvPr/>
        </p:nvPicPr>
        <p:blipFill>
          <a:blip r:embed="rId3"/>
          <a:stretch>
            <a:fillRect/>
          </a:stretch>
        </p:blipFill>
        <p:spPr>
          <a:xfrm>
            <a:off x="2639685" y="2689882"/>
            <a:ext cx="7578107" cy="638450"/>
          </a:xfrm>
          <a:prstGeom prst="rect">
            <a:avLst/>
          </a:prstGeom>
        </p:spPr>
      </p:pic>
      <p:pic>
        <p:nvPicPr>
          <p:cNvPr id="7" name="圖片 6">
            <a:extLst>
              <a:ext uri="{FF2B5EF4-FFF2-40B4-BE49-F238E27FC236}">
                <a16:creationId xmlns:a16="http://schemas.microsoft.com/office/drawing/2014/main" id="{02C7CDF4-FDBE-23FE-BE53-630E203D87B0}"/>
              </a:ext>
            </a:extLst>
          </p:cNvPr>
          <p:cNvPicPr>
            <a:picLocks noChangeAspect="1"/>
          </p:cNvPicPr>
          <p:nvPr/>
        </p:nvPicPr>
        <p:blipFill>
          <a:blip r:embed="rId4"/>
          <a:stretch>
            <a:fillRect/>
          </a:stretch>
        </p:blipFill>
        <p:spPr>
          <a:xfrm>
            <a:off x="7258392" y="3429000"/>
            <a:ext cx="3517934" cy="982952"/>
          </a:xfrm>
          <a:prstGeom prst="rect">
            <a:avLst/>
          </a:prstGeom>
        </p:spPr>
      </p:pic>
      <p:cxnSp>
        <p:nvCxnSpPr>
          <p:cNvPr id="9" name="直線單箭頭接點 8">
            <a:extLst>
              <a:ext uri="{FF2B5EF4-FFF2-40B4-BE49-F238E27FC236}">
                <a16:creationId xmlns:a16="http://schemas.microsoft.com/office/drawing/2014/main" id="{D793D7B0-944E-FDE8-E206-5D3646FD9642}"/>
              </a:ext>
            </a:extLst>
          </p:cNvPr>
          <p:cNvCxnSpPr/>
          <p:nvPr/>
        </p:nvCxnSpPr>
        <p:spPr>
          <a:xfrm>
            <a:off x="6568580" y="3984516"/>
            <a:ext cx="57884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523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6622DE-0A24-5AEF-6BED-FD781C762544}"/>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嘗試解決</a:t>
            </a:r>
          </a:p>
        </p:txBody>
      </p:sp>
      <p:pic>
        <p:nvPicPr>
          <p:cNvPr id="5" name="內容版面配置區 4">
            <a:extLst>
              <a:ext uri="{FF2B5EF4-FFF2-40B4-BE49-F238E27FC236}">
                <a16:creationId xmlns:a16="http://schemas.microsoft.com/office/drawing/2014/main" id="{5BB0113E-E41C-327B-B667-C34BE2DA75ED}"/>
              </a:ext>
            </a:extLst>
          </p:cNvPr>
          <p:cNvPicPr>
            <a:picLocks noGrp="1" noChangeAspect="1"/>
          </p:cNvPicPr>
          <p:nvPr>
            <p:ph idx="1"/>
          </p:nvPr>
        </p:nvPicPr>
        <p:blipFill>
          <a:blip r:embed="rId2"/>
          <a:stretch>
            <a:fillRect/>
          </a:stretch>
        </p:blipFill>
        <p:spPr>
          <a:xfrm>
            <a:off x="405042" y="1397786"/>
            <a:ext cx="6214373" cy="4351338"/>
          </a:xfrm>
        </p:spPr>
      </p:pic>
      <p:pic>
        <p:nvPicPr>
          <p:cNvPr id="7" name="圖片 6">
            <a:extLst>
              <a:ext uri="{FF2B5EF4-FFF2-40B4-BE49-F238E27FC236}">
                <a16:creationId xmlns:a16="http://schemas.microsoft.com/office/drawing/2014/main" id="{AB411F4A-F9A6-E99C-6CF8-537E5383C5EF}"/>
              </a:ext>
            </a:extLst>
          </p:cNvPr>
          <p:cNvPicPr>
            <a:picLocks noChangeAspect="1"/>
          </p:cNvPicPr>
          <p:nvPr/>
        </p:nvPicPr>
        <p:blipFill>
          <a:blip r:embed="rId3"/>
          <a:stretch>
            <a:fillRect/>
          </a:stretch>
        </p:blipFill>
        <p:spPr>
          <a:xfrm>
            <a:off x="6778805" y="1397786"/>
            <a:ext cx="4839508" cy="4351338"/>
          </a:xfrm>
          <a:prstGeom prst="rect">
            <a:avLst/>
          </a:prstGeom>
        </p:spPr>
      </p:pic>
      <p:sp>
        <p:nvSpPr>
          <p:cNvPr id="8" name="文字方塊 7">
            <a:extLst>
              <a:ext uri="{FF2B5EF4-FFF2-40B4-BE49-F238E27FC236}">
                <a16:creationId xmlns:a16="http://schemas.microsoft.com/office/drawing/2014/main" id="{659CC18A-C96F-EF3B-B100-718FBB68EB1A}"/>
              </a:ext>
            </a:extLst>
          </p:cNvPr>
          <p:cNvSpPr txBox="1"/>
          <p:nvPr/>
        </p:nvSpPr>
        <p:spPr>
          <a:xfrm>
            <a:off x="2214694" y="6023295"/>
            <a:ext cx="1107996"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一樣卡在</a:t>
            </a:r>
          </a:p>
        </p:txBody>
      </p:sp>
      <p:pic>
        <p:nvPicPr>
          <p:cNvPr id="9" name="圖片 8">
            <a:extLst>
              <a:ext uri="{FF2B5EF4-FFF2-40B4-BE49-F238E27FC236}">
                <a16:creationId xmlns:a16="http://schemas.microsoft.com/office/drawing/2014/main" id="{63804EB8-CE36-D822-BEBF-C75941ABBCDA}"/>
              </a:ext>
            </a:extLst>
          </p:cNvPr>
          <p:cNvPicPr>
            <a:picLocks noChangeAspect="1"/>
          </p:cNvPicPr>
          <p:nvPr/>
        </p:nvPicPr>
        <p:blipFill>
          <a:blip r:embed="rId4"/>
          <a:stretch>
            <a:fillRect/>
          </a:stretch>
        </p:blipFill>
        <p:spPr>
          <a:xfrm>
            <a:off x="3751794" y="5798833"/>
            <a:ext cx="3517934" cy="982952"/>
          </a:xfrm>
          <a:prstGeom prst="rect">
            <a:avLst/>
          </a:prstGeom>
        </p:spPr>
      </p:pic>
      <p:cxnSp>
        <p:nvCxnSpPr>
          <p:cNvPr id="11" name="直線單箭頭接點 10">
            <a:extLst>
              <a:ext uri="{FF2B5EF4-FFF2-40B4-BE49-F238E27FC236}">
                <a16:creationId xmlns:a16="http://schemas.microsoft.com/office/drawing/2014/main" id="{90B9A218-A540-D945-85EB-2A091B3C9A8B}"/>
              </a:ext>
            </a:extLst>
          </p:cNvPr>
          <p:cNvCxnSpPr>
            <a:stCxn id="8" idx="3"/>
          </p:cNvCxnSpPr>
          <p:nvPr/>
        </p:nvCxnSpPr>
        <p:spPr>
          <a:xfrm flipV="1">
            <a:off x="3322690" y="6199464"/>
            <a:ext cx="368466" cy="84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8892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C9E0CF-4B71-EA84-D34A-55C6D6207715}"/>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解決方法</a:t>
            </a:r>
          </a:p>
        </p:txBody>
      </p:sp>
      <p:pic>
        <p:nvPicPr>
          <p:cNvPr id="5" name="內容版面配置區 4">
            <a:extLst>
              <a:ext uri="{FF2B5EF4-FFF2-40B4-BE49-F238E27FC236}">
                <a16:creationId xmlns:a16="http://schemas.microsoft.com/office/drawing/2014/main" id="{CFA3D0D5-E17E-0693-4945-74839E32E786}"/>
              </a:ext>
            </a:extLst>
          </p:cNvPr>
          <p:cNvPicPr>
            <a:picLocks noGrp="1" noChangeAspect="1"/>
          </p:cNvPicPr>
          <p:nvPr>
            <p:ph idx="1"/>
          </p:nvPr>
        </p:nvPicPr>
        <p:blipFill>
          <a:blip r:embed="rId2"/>
          <a:stretch>
            <a:fillRect/>
          </a:stretch>
        </p:blipFill>
        <p:spPr>
          <a:xfrm>
            <a:off x="3697571" y="1128626"/>
            <a:ext cx="8320234" cy="4351338"/>
          </a:xfrm>
        </p:spPr>
      </p:pic>
      <p:sp>
        <p:nvSpPr>
          <p:cNvPr id="6" name="文字方塊 5">
            <a:extLst>
              <a:ext uri="{FF2B5EF4-FFF2-40B4-BE49-F238E27FC236}">
                <a16:creationId xmlns:a16="http://schemas.microsoft.com/office/drawing/2014/main" id="{4FDA64ED-8406-45EE-D497-D9BE73E62520}"/>
              </a:ext>
            </a:extLst>
          </p:cNvPr>
          <p:cNvSpPr txBox="1"/>
          <p:nvPr/>
        </p:nvSpPr>
        <p:spPr>
          <a:xfrm>
            <a:off x="1005980" y="1610686"/>
            <a:ext cx="2262158" cy="369332"/>
          </a:xfrm>
          <a:prstGeom prst="rect">
            <a:avLst/>
          </a:prstGeom>
          <a:noFill/>
        </p:spPr>
        <p:txBody>
          <a:bodyPr wrap="none" rtlCol="0">
            <a:spAutoFit/>
          </a:bodyPr>
          <a:lstStyle/>
          <a:p>
            <a:r>
              <a:rPr lang="zh-TW" altLang="en-US" dirty="0">
                <a:latin typeface="標楷體" panose="03000509000000000000" pitchFamily="65" charset="-120"/>
                <a:ea typeface="標楷體" panose="03000509000000000000" pitchFamily="65" charset="-120"/>
              </a:rPr>
              <a:t>給資料夾管理員權限</a:t>
            </a:r>
          </a:p>
        </p:txBody>
      </p:sp>
      <p:pic>
        <p:nvPicPr>
          <p:cNvPr id="8" name="圖片 7">
            <a:extLst>
              <a:ext uri="{FF2B5EF4-FFF2-40B4-BE49-F238E27FC236}">
                <a16:creationId xmlns:a16="http://schemas.microsoft.com/office/drawing/2014/main" id="{A6B86A50-984B-59B0-B07A-C57DA624DF61}"/>
              </a:ext>
            </a:extLst>
          </p:cNvPr>
          <p:cNvPicPr>
            <a:picLocks noChangeAspect="1"/>
          </p:cNvPicPr>
          <p:nvPr/>
        </p:nvPicPr>
        <p:blipFill>
          <a:blip r:embed="rId3"/>
          <a:stretch>
            <a:fillRect/>
          </a:stretch>
        </p:blipFill>
        <p:spPr>
          <a:xfrm>
            <a:off x="540266" y="2076685"/>
            <a:ext cx="3157305" cy="4109746"/>
          </a:xfrm>
          <a:prstGeom prst="rect">
            <a:avLst/>
          </a:prstGeom>
        </p:spPr>
      </p:pic>
    </p:spTree>
    <p:extLst>
      <p:ext uri="{BB962C8B-B14F-4D97-AF65-F5344CB8AC3E}">
        <p14:creationId xmlns:p14="http://schemas.microsoft.com/office/powerpoint/2010/main" val="3473968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7E27CA-69F2-51CD-869A-8561EA526E2C}"/>
              </a:ext>
            </a:extLst>
          </p:cNvPr>
          <p:cNvSpPr>
            <a:spLocks noGrp="1"/>
          </p:cNvSpPr>
          <p:nvPr>
            <p:ph type="title"/>
          </p:nvPr>
        </p:nvSpPr>
        <p:spPr/>
        <p:txBody>
          <a:bodyPr/>
          <a:lstStyle/>
          <a:p>
            <a:pPr algn="ctr"/>
            <a:r>
              <a:rPr lang="zh-TW" altLang="en-US" dirty="0">
                <a:latin typeface="標楷體" panose="03000509000000000000" pitchFamily="65" charset="-120"/>
                <a:ea typeface="標楷體" panose="03000509000000000000" pitchFamily="65" charset="-120"/>
              </a:rPr>
              <a:t>修正時機</a:t>
            </a:r>
          </a:p>
        </p:txBody>
      </p:sp>
      <p:sp>
        <p:nvSpPr>
          <p:cNvPr id="9" name="內容版面配置區 8">
            <a:extLst>
              <a:ext uri="{FF2B5EF4-FFF2-40B4-BE49-F238E27FC236}">
                <a16:creationId xmlns:a16="http://schemas.microsoft.com/office/drawing/2014/main" id="{4F747AF6-5E3D-A8DB-9CC2-3E5D5EF3D9A8}"/>
              </a:ext>
            </a:extLst>
          </p:cNvPr>
          <p:cNvSpPr>
            <a:spLocks noGrp="1"/>
          </p:cNvSpPr>
          <p:nvPr>
            <p:ph idx="1"/>
          </p:nvPr>
        </p:nvSpPr>
        <p:spPr/>
        <p:txBody>
          <a:bodyPr/>
          <a:lstStyle/>
          <a:p>
            <a:r>
              <a:rPr lang="zh-TW" altLang="en-US" dirty="0">
                <a:latin typeface="標楷體" panose="03000509000000000000" pitchFamily="65" charset="-120"/>
                <a:ea typeface="標楷體" panose="03000509000000000000" pitchFamily="65" charset="-120"/>
              </a:rPr>
              <a:t>深蹲的準備動作依據每個人有不同的方式，為了好好的擷取我們所需要的影格，在使用者的深蹲影片裡，需要使用者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站立姿勢停頓一秒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後系統會擷取影格，再來使用者</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蹲下去後到最底停頓一秒</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，一樣系統擷取影格。</a:t>
            </a: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也就是說我們會有兩張圖片，第一個是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準備動作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，第二個是</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蹲到最低的動作</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，而我們也主要矯正這兩個。</a:t>
            </a:r>
          </a:p>
        </p:txBody>
      </p:sp>
    </p:spTree>
    <p:extLst>
      <p:ext uri="{BB962C8B-B14F-4D97-AF65-F5344CB8AC3E}">
        <p14:creationId xmlns:p14="http://schemas.microsoft.com/office/powerpoint/2010/main" val="1943227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F7A3477-50D2-B700-A656-43E5296191C8}"/>
              </a:ext>
            </a:extLst>
          </p:cNvPr>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問題</a:t>
            </a:r>
            <a:endParaRPr lang="zh-TW" altLang="en-US" dirty="0"/>
          </a:p>
        </p:txBody>
      </p:sp>
      <p:sp>
        <p:nvSpPr>
          <p:cNvPr id="3" name="內容版面配置區 2">
            <a:extLst>
              <a:ext uri="{FF2B5EF4-FFF2-40B4-BE49-F238E27FC236}">
                <a16:creationId xmlns:a16="http://schemas.microsoft.com/office/drawing/2014/main" id="{8B5114AC-AC68-1BB3-AE66-497A433158A1}"/>
              </a:ext>
            </a:extLst>
          </p:cNvPr>
          <p:cNvSpPr>
            <a:spLocks noGrp="1"/>
          </p:cNvSpPr>
          <p:nvPr>
            <p:ph idx="1"/>
          </p:nvPr>
        </p:nvSpPr>
        <p:spPr/>
        <p:txBody>
          <a:bodyPr/>
          <a:lstStyle/>
          <a:p>
            <a:pPr marL="0" indent="0">
              <a:buNone/>
            </a:pPr>
            <a:r>
              <a:rPr lang="zh-TW" altLang="en-US" dirty="0">
                <a:latin typeface="標楷體" panose="03000509000000000000" pitchFamily="65" charset="-120"/>
                <a:ea typeface="標楷體" panose="03000509000000000000" pitchFamily="65" charset="-120"/>
              </a:rPr>
              <a:t>我們需要做的是深蹲判斷是要全程還是依照剛剛所說的兩個時機來做判斷，如果做全程，那我們需要逐幀擷取並做矯正嗎</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但有可能他一開始不標準但做的過程又變標準，又或者一開始標準，但蹲下去的過程又變不標準。 如果要修正全程的話，我們又該如何去做</a:t>
            </a:r>
            <a:r>
              <a:rPr lang="en-US" altLang="zh-TW" dirty="0">
                <a:latin typeface="標楷體" panose="03000509000000000000" pitchFamily="65" charset="-120"/>
                <a:ea typeface="標楷體" panose="03000509000000000000" pitchFamily="65" charset="-120"/>
              </a:rPr>
              <a:t>pix2pix</a:t>
            </a:r>
            <a:r>
              <a:rPr lang="zh-TW" altLang="en-US" dirty="0">
                <a:latin typeface="標楷體" panose="03000509000000000000" pitchFamily="65" charset="-120"/>
                <a:ea typeface="標楷體" panose="03000509000000000000" pitchFamily="65" charset="-120"/>
              </a:rPr>
              <a:t>的訓練呢</a:t>
            </a:r>
            <a:r>
              <a:rPr lang="en-US" altLang="zh-TW" dirty="0">
                <a:latin typeface="標楷體" panose="03000509000000000000" pitchFamily="65" charset="-120"/>
                <a:ea typeface="標楷體" panose="03000509000000000000" pitchFamily="65" charset="-120"/>
              </a:rPr>
              <a:t>?</a:t>
            </a:r>
            <a:endParaRPr lang="zh-TW" altLang="en-US" dirty="0">
              <a:latin typeface="標楷體" panose="03000509000000000000" pitchFamily="65" charset="-120"/>
              <a:ea typeface="標楷體" panose="03000509000000000000" pitchFamily="65" charset="-120"/>
            </a:endParaRPr>
          </a:p>
        </p:txBody>
      </p:sp>
    </p:spTree>
    <p:extLst>
      <p:ext uri="{BB962C8B-B14F-4D97-AF65-F5344CB8AC3E}">
        <p14:creationId xmlns:p14="http://schemas.microsoft.com/office/powerpoint/2010/main" val="3173635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C4D6D97-F097-01DB-E7C4-6CC5A99200A5}"/>
              </a:ext>
            </a:extLst>
          </p:cNvPr>
          <p:cNvSpPr>
            <a:spLocks noGrp="1"/>
          </p:cNvSpPr>
          <p:nvPr>
            <p:ph type="title"/>
          </p:nvPr>
        </p:nvSpPr>
        <p:spPr>
          <a:xfrm>
            <a:off x="838200" y="18255"/>
            <a:ext cx="10515600" cy="1325563"/>
          </a:xfrm>
        </p:spPr>
        <p:txBody>
          <a:bodyPr/>
          <a:lstStyle/>
          <a:p>
            <a:pPr algn="ctr"/>
            <a:r>
              <a:rPr lang="en-US" altLang="zh-TW" dirty="0" err="1">
                <a:latin typeface="標楷體" panose="03000509000000000000" pitchFamily="65" charset="-120"/>
                <a:ea typeface="標楷體" panose="03000509000000000000" pitchFamily="65" charset="-120"/>
              </a:rPr>
              <a:t>Openpose</a:t>
            </a:r>
            <a:r>
              <a:rPr lang="zh-TW" altLang="en-US" dirty="0">
                <a:latin typeface="標楷體" panose="03000509000000000000" pitchFamily="65" charset="-120"/>
                <a:ea typeface="標楷體" panose="03000509000000000000" pitchFamily="65" charset="-120"/>
              </a:rPr>
              <a:t>輸出節點座標</a:t>
            </a:r>
          </a:p>
        </p:txBody>
      </p:sp>
      <p:sp>
        <p:nvSpPr>
          <p:cNvPr id="3" name="內容版面配置區 2">
            <a:extLst>
              <a:ext uri="{FF2B5EF4-FFF2-40B4-BE49-F238E27FC236}">
                <a16:creationId xmlns:a16="http://schemas.microsoft.com/office/drawing/2014/main" id="{A2064DCC-DF53-8E64-FA11-C0EF441DB74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41D45BF0-3394-F071-1FD9-C8496FB6A929}"/>
              </a:ext>
            </a:extLst>
          </p:cNvPr>
          <p:cNvPicPr>
            <a:picLocks noChangeAspect="1"/>
          </p:cNvPicPr>
          <p:nvPr/>
        </p:nvPicPr>
        <p:blipFill>
          <a:blip r:embed="rId2"/>
          <a:stretch>
            <a:fillRect/>
          </a:stretch>
        </p:blipFill>
        <p:spPr>
          <a:xfrm>
            <a:off x="519907" y="1034661"/>
            <a:ext cx="11152185" cy="1481409"/>
          </a:xfrm>
          <a:prstGeom prst="rect">
            <a:avLst/>
          </a:prstGeom>
        </p:spPr>
      </p:pic>
      <p:cxnSp>
        <p:nvCxnSpPr>
          <p:cNvPr id="7" name="直線接點 6">
            <a:extLst>
              <a:ext uri="{FF2B5EF4-FFF2-40B4-BE49-F238E27FC236}">
                <a16:creationId xmlns:a16="http://schemas.microsoft.com/office/drawing/2014/main" id="{48533C8C-96E0-0AB4-66E4-0EDA12F88FA3}"/>
              </a:ext>
            </a:extLst>
          </p:cNvPr>
          <p:cNvCxnSpPr/>
          <p:nvPr/>
        </p:nvCxnSpPr>
        <p:spPr>
          <a:xfrm>
            <a:off x="548640" y="2133599"/>
            <a:ext cx="245581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直線接點 8">
            <a:extLst>
              <a:ext uri="{FF2B5EF4-FFF2-40B4-BE49-F238E27FC236}">
                <a16:creationId xmlns:a16="http://schemas.microsoft.com/office/drawing/2014/main" id="{0FDB500E-D0CD-BF23-1C75-0B472153305B}"/>
              </a:ext>
            </a:extLst>
          </p:cNvPr>
          <p:cNvCxnSpPr/>
          <p:nvPr/>
        </p:nvCxnSpPr>
        <p:spPr>
          <a:xfrm>
            <a:off x="519907" y="2377441"/>
            <a:ext cx="2859019" cy="0"/>
          </a:xfrm>
          <a:prstGeom prst="line">
            <a:avLst/>
          </a:prstGeom>
        </p:spPr>
        <p:style>
          <a:lnRef idx="3">
            <a:schemeClr val="accent2"/>
          </a:lnRef>
          <a:fillRef idx="0">
            <a:schemeClr val="accent2"/>
          </a:fillRef>
          <a:effectRef idx="2">
            <a:schemeClr val="accent2"/>
          </a:effectRef>
          <a:fontRef idx="minor">
            <a:schemeClr val="tx1"/>
          </a:fontRef>
        </p:style>
      </p:cxnSp>
      <p:pic>
        <p:nvPicPr>
          <p:cNvPr id="11" name="圖片 10">
            <a:extLst>
              <a:ext uri="{FF2B5EF4-FFF2-40B4-BE49-F238E27FC236}">
                <a16:creationId xmlns:a16="http://schemas.microsoft.com/office/drawing/2014/main" id="{40530E89-495C-8042-CB39-504735A917C0}"/>
              </a:ext>
            </a:extLst>
          </p:cNvPr>
          <p:cNvPicPr>
            <a:picLocks noChangeAspect="1"/>
          </p:cNvPicPr>
          <p:nvPr/>
        </p:nvPicPr>
        <p:blipFill>
          <a:blip r:embed="rId3"/>
          <a:stretch>
            <a:fillRect/>
          </a:stretch>
        </p:blipFill>
        <p:spPr>
          <a:xfrm>
            <a:off x="587827" y="2685416"/>
            <a:ext cx="11016343" cy="20194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圖片 12">
            <a:extLst>
              <a:ext uri="{FF2B5EF4-FFF2-40B4-BE49-F238E27FC236}">
                <a16:creationId xmlns:a16="http://schemas.microsoft.com/office/drawing/2014/main" id="{80F08166-D4BD-8B20-D679-5E51167D0B36}"/>
              </a:ext>
            </a:extLst>
          </p:cNvPr>
          <p:cNvPicPr>
            <a:picLocks noChangeAspect="1"/>
          </p:cNvPicPr>
          <p:nvPr/>
        </p:nvPicPr>
        <p:blipFill>
          <a:blip r:embed="rId4"/>
          <a:stretch>
            <a:fillRect/>
          </a:stretch>
        </p:blipFill>
        <p:spPr>
          <a:xfrm>
            <a:off x="419098" y="5008738"/>
            <a:ext cx="11353800" cy="13375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15" name="直線接點 14">
            <a:extLst>
              <a:ext uri="{FF2B5EF4-FFF2-40B4-BE49-F238E27FC236}">
                <a16:creationId xmlns:a16="http://schemas.microsoft.com/office/drawing/2014/main" id="{FBCACBFD-45D7-16DE-1A0F-DA1D191A4CC6}"/>
              </a:ext>
            </a:extLst>
          </p:cNvPr>
          <p:cNvCxnSpPr/>
          <p:nvPr/>
        </p:nvCxnSpPr>
        <p:spPr>
          <a:xfrm>
            <a:off x="740229" y="5442857"/>
            <a:ext cx="5947954"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952492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44EAFB-57E4-5E9C-4823-90812AB9A416}"/>
              </a:ext>
            </a:extLst>
          </p:cNvPr>
          <p:cNvSpPr>
            <a:spLocks noGrp="1"/>
          </p:cNvSpPr>
          <p:nvPr>
            <p:ph type="title"/>
          </p:nvPr>
        </p:nvSpPr>
        <p:spPr>
          <a:xfrm>
            <a:off x="838200" y="162878"/>
            <a:ext cx="10515600" cy="1325563"/>
          </a:xfrm>
        </p:spPr>
        <p:txBody>
          <a:bodyPr/>
          <a:lstStyle/>
          <a:p>
            <a:pPr algn="ctr"/>
            <a:r>
              <a:rPr lang="zh-TW" altLang="en-US" dirty="0">
                <a:latin typeface="標楷體" panose="03000509000000000000" pitchFamily="65" charset="-120"/>
                <a:ea typeface="標楷體" panose="03000509000000000000" pitchFamily="65" charset="-120"/>
              </a:rPr>
              <a:t>資料處理以及轉</a:t>
            </a:r>
            <a:r>
              <a:rPr lang="en-US" altLang="zh-TW" dirty="0">
                <a:latin typeface="標楷體" panose="03000509000000000000" pitchFamily="65" charset="-120"/>
                <a:ea typeface="標楷體" panose="03000509000000000000" pitchFamily="65" charset="-120"/>
              </a:rPr>
              <a:t>csv</a:t>
            </a:r>
            <a:r>
              <a:rPr lang="zh-TW" altLang="en-US" dirty="0">
                <a:latin typeface="標楷體" panose="03000509000000000000" pitchFamily="65" charset="-120"/>
                <a:ea typeface="標楷體" panose="03000509000000000000" pitchFamily="65" charset="-120"/>
              </a:rPr>
              <a:t>檔</a:t>
            </a:r>
          </a:p>
        </p:txBody>
      </p:sp>
      <p:sp>
        <p:nvSpPr>
          <p:cNvPr id="3" name="內容版面配置區 2">
            <a:extLst>
              <a:ext uri="{FF2B5EF4-FFF2-40B4-BE49-F238E27FC236}">
                <a16:creationId xmlns:a16="http://schemas.microsoft.com/office/drawing/2014/main" id="{6F0C6C05-63C5-1D6A-FA97-7DC0B42F40FA}"/>
              </a:ext>
            </a:extLst>
          </p:cNvPr>
          <p:cNvSpPr>
            <a:spLocks noGrp="1"/>
          </p:cNvSpPr>
          <p:nvPr>
            <p:ph idx="1"/>
          </p:nvPr>
        </p:nvSpPr>
        <p:spPr/>
        <p:txBody>
          <a:bodyPr/>
          <a:lstStyle/>
          <a:p>
            <a:endParaRPr lang="zh-TW" altLang="en-US" dirty="0"/>
          </a:p>
        </p:txBody>
      </p:sp>
      <p:pic>
        <p:nvPicPr>
          <p:cNvPr id="6" name="圖片 5">
            <a:extLst>
              <a:ext uri="{FF2B5EF4-FFF2-40B4-BE49-F238E27FC236}">
                <a16:creationId xmlns:a16="http://schemas.microsoft.com/office/drawing/2014/main" id="{3A664C5B-C220-4E5F-A381-90E0E294B4CE}"/>
              </a:ext>
            </a:extLst>
          </p:cNvPr>
          <p:cNvPicPr>
            <a:picLocks noChangeAspect="1"/>
          </p:cNvPicPr>
          <p:nvPr/>
        </p:nvPicPr>
        <p:blipFill>
          <a:blip r:embed="rId2"/>
          <a:stretch>
            <a:fillRect/>
          </a:stretch>
        </p:blipFill>
        <p:spPr>
          <a:xfrm>
            <a:off x="2238924" y="1264625"/>
            <a:ext cx="7714151" cy="5473337"/>
          </a:xfrm>
          <a:prstGeom prst="rect">
            <a:avLst/>
          </a:prstGeom>
        </p:spPr>
      </p:pic>
      <p:cxnSp>
        <p:nvCxnSpPr>
          <p:cNvPr id="8" name="直線接點 7">
            <a:extLst>
              <a:ext uri="{FF2B5EF4-FFF2-40B4-BE49-F238E27FC236}">
                <a16:creationId xmlns:a16="http://schemas.microsoft.com/office/drawing/2014/main" id="{C3D2C802-5C04-0F32-4807-1AD2D3C3D1C5}"/>
              </a:ext>
            </a:extLst>
          </p:cNvPr>
          <p:cNvCxnSpPr/>
          <p:nvPr/>
        </p:nvCxnSpPr>
        <p:spPr>
          <a:xfrm>
            <a:off x="2238924" y="3045633"/>
            <a:ext cx="771415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0" name="直線接點 9">
            <a:extLst>
              <a:ext uri="{FF2B5EF4-FFF2-40B4-BE49-F238E27FC236}">
                <a16:creationId xmlns:a16="http://schemas.microsoft.com/office/drawing/2014/main" id="{6C39A8AB-F34D-280A-A247-3E2676C24D1E}"/>
              </a:ext>
            </a:extLst>
          </p:cNvPr>
          <p:cNvCxnSpPr/>
          <p:nvPr/>
        </p:nvCxnSpPr>
        <p:spPr>
          <a:xfrm>
            <a:off x="2778034" y="4743128"/>
            <a:ext cx="3509554"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2" name="直線接點 11">
            <a:extLst>
              <a:ext uri="{FF2B5EF4-FFF2-40B4-BE49-F238E27FC236}">
                <a16:creationId xmlns:a16="http://schemas.microsoft.com/office/drawing/2014/main" id="{5F3CA367-37F8-FB73-9226-F110891DB673}"/>
              </a:ext>
            </a:extLst>
          </p:cNvPr>
          <p:cNvCxnSpPr/>
          <p:nvPr/>
        </p:nvCxnSpPr>
        <p:spPr>
          <a:xfrm>
            <a:off x="2778034" y="5179064"/>
            <a:ext cx="5251269"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0665384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8A0562-B266-A9DF-A859-FFE59DB5290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986FF4EA-A732-BEFC-7904-1CDE678613E8}"/>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DCACDD0-6597-D5DA-AC10-D93CDD38530D}"/>
              </a:ext>
            </a:extLst>
          </p:cNvPr>
          <p:cNvPicPr>
            <a:picLocks noChangeAspect="1"/>
          </p:cNvPicPr>
          <p:nvPr/>
        </p:nvPicPr>
        <p:blipFill>
          <a:blip r:embed="rId2"/>
          <a:stretch>
            <a:fillRect/>
          </a:stretch>
        </p:blipFill>
        <p:spPr>
          <a:xfrm>
            <a:off x="2031396" y="816959"/>
            <a:ext cx="8129208" cy="33667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圖片 6">
            <a:extLst>
              <a:ext uri="{FF2B5EF4-FFF2-40B4-BE49-F238E27FC236}">
                <a16:creationId xmlns:a16="http://schemas.microsoft.com/office/drawing/2014/main" id="{ED8441A8-2267-4E63-75F3-1FA80AD2C231}"/>
              </a:ext>
            </a:extLst>
          </p:cNvPr>
          <p:cNvPicPr>
            <a:picLocks noChangeAspect="1"/>
          </p:cNvPicPr>
          <p:nvPr/>
        </p:nvPicPr>
        <p:blipFill>
          <a:blip r:embed="rId3"/>
          <a:stretch>
            <a:fillRect/>
          </a:stretch>
        </p:blipFill>
        <p:spPr>
          <a:xfrm>
            <a:off x="88777" y="4979112"/>
            <a:ext cx="12232608" cy="1513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0057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6CCEE8-551D-1CDD-1275-A34F84DE2424}"/>
              </a:ext>
            </a:extLst>
          </p:cNvPr>
          <p:cNvSpPr>
            <a:spLocks noGrp="1"/>
          </p:cNvSpPr>
          <p:nvPr>
            <p:ph type="title"/>
          </p:nvPr>
        </p:nvSpPr>
        <p:spPr>
          <a:xfrm>
            <a:off x="838200" y="0"/>
            <a:ext cx="10515600" cy="1325563"/>
          </a:xfrm>
        </p:spPr>
        <p:txBody>
          <a:bodyPr/>
          <a:lstStyle/>
          <a:p>
            <a:pPr algn="ctr"/>
            <a:r>
              <a:rPr lang="en-US" altLang="zh-TW" dirty="0">
                <a:latin typeface="標楷體" panose="03000509000000000000" pitchFamily="65" charset="-120"/>
                <a:ea typeface="標楷體" panose="03000509000000000000" pitchFamily="65" charset="-120"/>
              </a:rPr>
              <a:t>LSTM</a:t>
            </a:r>
            <a:r>
              <a:rPr lang="zh-TW" altLang="en-US" dirty="0">
                <a:latin typeface="標楷體" panose="03000509000000000000" pitchFamily="65" charset="-120"/>
                <a:ea typeface="標楷體" panose="03000509000000000000" pitchFamily="65" charset="-120"/>
              </a:rPr>
              <a:t>模型建立</a:t>
            </a:r>
          </a:p>
        </p:txBody>
      </p:sp>
      <p:sp>
        <p:nvSpPr>
          <p:cNvPr id="10" name="內容版面配置區 2">
            <a:extLst>
              <a:ext uri="{FF2B5EF4-FFF2-40B4-BE49-F238E27FC236}">
                <a16:creationId xmlns:a16="http://schemas.microsoft.com/office/drawing/2014/main" id="{CF6CB0C5-C35E-B1EA-12FB-074217BB692E}"/>
              </a:ext>
            </a:extLst>
          </p:cNvPr>
          <p:cNvSpPr>
            <a:spLocks noGrp="1"/>
          </p:cNvSpPr>
          <p:nvPr>
            <p:ph idx="1"/>
          </p:nvPr>
        </p:nvSpPr>
        <p:spPr>
          <a:xfrm>
            <a:off x="838200" y="1090468"/>
            <a:ext cx="10515600" cy="5870266"/>
          </a:xfrm>
        </p:spPr>
        <p:txBody>
          <a:bodyPr/>
          <a:lstStyle/>
          <a:p>
            <a:r>
              <a:rPr lang="zh-TW" altLang="en-US" sz="2800" dirty="0">
                <a:latin typeface="標楷體" panose="03000509000000000000" pitchFamily="65" charset="-120"/>
                <a:ea typeface="標楷體" panose="03000509000000000000" pitchFamily="65" charset="-120"/>
              </a:rPr>
              <a:t>讀取檔案</a:t>
            </a:r>
          </a:p>
          <a:p>
            <a:pPr marL="0" indent="0">
              <a:buNone/>
            </a:pPr>
            <a:endParaRPr lang="en-US" altLang="zh-TW" dirty="0">
              <a:latin typeface="標楷體" panose="03000509000000000000" pitchFamily="65" charset="-120"/>
              <a:ea typeface="標楷體" panose="03000509000000000000" pitchFamily="65" charset="-120"/>
            </a:endParaRPr>
          </a:p>
          <a:p>
            <a:endParaRPr lang="en-US" altLang="zh-TW" dirty="0">
              <a:latin typeface="標楷體" panose="03000509000000000000" pitchFamily="65" charset="-120"/>
              <a:ea typeface="標楷體" panose="03000509000000000000" pitchFamily="65" charset="-120"/>
            </a:endParaRPr>
          </a:p>
          <a:p>
            <a:pPr marL="0" indent="0">
              <a:buNone/>
            </a:pPr>
            <a:endParaRPr lang="en-US" altLang="zh-TW" dirty="0">
              <a:latin typeface="標楷體" panose="03000509000000000000" pitchFamily="65" charset="-120"/>
              <a:ea typeface="標楷體" panose="03000509000000000000" pitchFamily="65" charset="-120"/>
            </a:endParaRPr>
          </a:p>
          <a:p>
            <a:r>
              <a:rPr lang="zh-TW" altLang="en-US" dirty="0">
                <a:latin typeface="標楷體" panose="03000509000000000000" pitchFamily="65" charset="-120"/>
                <a:ea typeface="標楷體" panose="03000509000000000000" pitchFamily="65" charset="-120"/>
              </a:rPr>
              <a:t>取</a:t>
            </a:r>
            <a:r>
              <a:rPr lang="en-US" altLang="zh-TW" dirty="0">
                <a:latin typeface="標楷體" panose="03000509000000000000" pitchFamily="65" charset="-120"/>
                <a:ea typeface="標楷體" panose="03000509000000000000" pitchFamily="65" charset="-120"/>
              </a:rPr>
              <a:t>90%</a:t>
            </a:r>
            <a:r>
              <a:rPr lang="zh-TW" altLang="en-US" dirty="0">
                <a:latin typeface="標楷體" panose="03000509000000000000" pitchFamily="65" charset="-120"/>
                <a:ea typeface="標楷體" panose="03000509000000000000" pitchFamily="65" charset="-120"/>
              </a:rPr>
              <a:t>當訓練集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後面會取</a:t>
            </a:r>
            <a:r>
              <a:rPr lang="en-US" altLang="zh-TW" dirty="0">
                <a:latin typeface="標楷體" panose="03000509000000000000" pitchFamily="65" charset="-120"/>
                <a:ea typeface="標楷體" panose="03000509000000000000" pitchFamily="65" charset="-120"/>
              </a:rPr>
              <a:t>20%</a:t>
            </a:r>
            <a:r>
              <a:rPr lang="zh-TW" altLang="en-US" dirty="0">
                <a:latin typeface="標楷體" panose="03000509000000000000" pitchFamily="65" charset="-120"/>
                <a:ea typeface="標楷體" panose="03000509000000000000" pitchFamily="65" charset="-120"/>
              </a:rPr>
              <a:t>來當作驗證集</a:t>
            </a:r>
            <a:r>
              <a:rPr lang="en-US" altLang="zh-TW" dirty="0">
                <a:latin typeface="標楷體" panose="03000509000000000000" pitchFamily="65" charset="-120"/>
                <a:ea typeface="標楷體" panose="03000509000000000000" pitchFamily="65" charset="-120"/>
              </a:rPr>
              <a:t>)</a:t>
            </a:r>
            <a:r>
              <a:rPr lang="zh-TW" altLang="en-US" dirty="0">
                <a:latin typeface="標楷體" panose="03000509000000000000" pitchFamily="65" charset="-120"/>
                <a:ea typeface="標楷體" panose="03000509000000000000" pitchFamily="65" charset="-120"/>
              </a:rPr>
              <a:t>，剩下</a:t>
            </a:r>
            <a:r>
              <a:rPr lang="en-US" altLang="zh-TW" dirty="0">
                <a:latin typeface="標楷體" panose="03000509000000000000" pitchFamily="65" charset="-120"/>
                <a:ea typeface="標楷體" panose="03000509000000000000" pitchFamily="65" charset="-120"/>
              </a:rPr>
              <a:t>10%</a:t>
            </a:r>
            <a:r>
              <a:rPr lang="zh-TW" altLang="en-US" dirty="0">
                <a:latin typeface="標楷體" panose="03000509000000000000" pitchFamily="65" charset="-120"/>
                <a:ea typeface="標楷體" panose="03000509000000000000" pitchFamily="65" charset="-120"/>
              </a:rPr>
              <a:t>當測試集</a:t>
            </a:r>
            <a:endParaRPr lang="en-US" altLang="zh-TW" dirty="0">
              <a:latin typeface="標楷體" panose="03000509000000000000" pitchFamily="65" charset="-120"/>
              <a:ea typeface="標楷體" panose="03000509000000000000" pitchFamily="65" charset="-120"/>
            </a:endParaRPr>
          </a:p>
        </p:txBody>
      </p:sp>
      <p:pic>
        <p:nvPicPr>
          <p:cNvPr id="5" name="圖片 4">
            <a:extLst>
              <a:ext uri="{FF2B5EF4-FFF2-40B4-BE49-F238E27FC236}">
                <a16:creationId xmlns:a16="http://schemas.microsoft.com/office/drawing/2014/main" id="{753E8BAD-FA08-972F-1644-3B236256C41D}"/>
              </a:ext>
            </a:extLst>
          </p:cNvPr>
          <p:cNvPicPr>
            <a:picLocks noChangeAspect="1"/>
          </p:cNvPicPr>
          <p:nvPr/>
        </p:nvPicPr>
        <p:blipFill>
          <a:blip r:embed="rId2"/>
          <a:stretch>
            <a:fillRect/>
          </a:stretch>
        </p:blipFill>
        <p:spPr>
          <a:xfrm>
            <a:off x="1916157" y="1576332"/>
            <a:ext cx="8359686" cy="1506733"/>
          </a:xfrm>
          <a:prstGeom prst="rect">
            <a:avLst/>
          </a:prstGeom>
        </p:spPr>
      </p:pic>
      <p:pic>
        <p:nvPicPr>
          <p:cNvPr id="7" name="圖片 6">
            <a:extLst>
              <a:ext uri="{FF2B5EF4-FFF2-40B4-BE49-F238E27FC236}">
                <a16:creationId xmlns:a16="http://schemas.microsoft.com/office/drawing/2014/main" id="{6B4B1D6F-5ABF-FE82-D6C6-6E1834752C1A}"/>
              </a:ext>
            </a:extLst>
          </p:cNvPr>
          <p:cNvPicPr>
            <a:picLocks noChangeAspect="1"/>
          </p:cNvPicPr>
          <p:nvPr/>
        </p:nvPicPr>
        <p:blipFill>
          <a:blip r:embed="rId3"/>
          <a:stretch>
            <a:fillRect/>
          </a:stretch>
        </p:blipFill>
        <p:spPr>
          <a:xfrm>
            <a:off x="3268680" y="3701357"/>
            <a:ext cx="5654640" cy="3041695"/>
          </a:xfrm>
          <a:prstGeom prst="rect">
            <a:avLst/>
          </a:prstGeom>
        </p:spPr>
      </p:pic>
    </p:spTree>
    <p:extLst>
      <p:ext uri="{BB962C8B-B14F-4D97-AF65-F5344CB8AC3E}">
        <p14:creationId xmlns:p14="http://schemas.microsoft.com/office/powerpoint/2010/main" val="314149250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1518</TotalTime>
  <Words>1695</Words>
  <Application>Microsoft Office PowerPoint</Application>
  <PresentationFormat>寬螢幕</PresentationFormat>
  <Paragraphs>153</Paragraphs>
  <Slides>56</Slides>
  <Notes>0</Notes>
  <HiddenSlides>24</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56</vt:i4>
      </vt:variant>
    </vt:vector>
  </HeadingPairs>
  <TitlesOfParts>
    <vt:vector size="61" baseType="lpstr">
      <vt:lpstr>標楷體</vt:lpstr>
      <vt:lpstr>Arial</vt:lpstr>
      <vt:lpstr>Calibri</vt:lpstr>
      <vt:lpstr>Calibri Light</vt:lpstr>
      <vt:lpstr>Office 佈景主題</vt:lpstr>
      <vt:lpstr>Week24週報 深蹲姿勢智慧調整輔助系統</vt:lpstr>
      <vt:lpstr>本週進度</vt:lpstr>
      <vt:lpstr>資料集蒐集</vt:lpstr>
      <vt:lpstr>分類方式</vt:lpstr>
      <vt:lpstr>遇到的困難</vt:lpstr>
      <vt:lpstr>Openpose輸出節點座標</vt:lpstr>
      <vt:lpstr>資料處理以及轉csv檔</vt:lpstr>
      <vt:lpstr>PowerPoint 簡報</vt:lpstr>
      <vt:lpstr>LSTM模型建立</vt:lpstr>
      <vt:lpstr>LSTM模型建立</vt:lpstr>
      <vt:lpstr>LSTM模型建立</vt:lpstr>
      <vt:lpstr>LSTM模型建立</vt:lpstr>
      <vt:lpstr>LSTM模型訓練</vt:lpstr>
      <vt:lpstr>LSTM模型訓練結果</vt:lpstr>
      <vt:lpstr>測試集</vt:lpstr>
      <vt:lpstr>預測結果</vt:lpstr>
      <vt:lpstr>針對測試集準確率100%的處理方法</vt:lpstr>
      <vt:lpstr>利用獨立的測試集進行測試</vt:lpstr>
      <vt:lpstr>測試結果</vt:lpstr>
      <vt:lpstr>準確率</vt:lpstr>
      <vt:lpstr>可能的原因和解決方法</vt:lpstr>
      <vt:lpstr>刪除節點</vt:lpstr>
      <vt:lpstr>重新訓練</vt:lpstr>
      <vt:lpstr>訓練結果</vt:lpstr>
      <vt:lpstr>測試結果</vt:lpstr>
      <vt:lpstr>pix2pix研究</vt:lpstr>
      <vt:lpstr>手動修正</vt:lpstr>
      <vt:lpstr>pix2pix</vt:lpstr>
      <vt:lpstr>PowerPoint 簡報</vt:lpstr>
      <vt:lpstr>資料集範例</vt:lpstr>
      <vt:lpstr>蒐集訓練集思路</vt:lpstr>
      <vt:lpstr>訓練集蒐集</vt:lpstr>
      <vt:lpstr>修正標準</vt:lpstr>
      <vt:lpstr>錯誤姿勢與標準姿勢比對</vt:lpstr>
      <vt:lpstr>錯誤姿勢與標準姿勢比對</vt:lpstr>
      <vt:lpstr>經手動修正後</vt:lpstr>
      <vt:lpstr>資料集蒐集</vt:lpstr>
      <vt:lpstr>訓練</vt:lpstr>
      <vt:lpstr>訓練</vt:lpstr>
      <vt:lpstr>訓練範例</vt:lpstr>
      <vt:lpstr>訓練</vt:lpstr>
      <vt:lpstr>訓練</vt:lpstr>
      <vt:lpstr>訓練</vt:lpstr>
      <vt:lpstr>訓練</vt:lpstr>
      <vt:lpstr>比對</vt:lpstr>
      <vt:lpstr>問題與解決方式</vt:lpstr>
      <vt:lpstr>改檔名</vt:lpstr>
      <vt:lpstr>訓練集數量</vt:lpstr>
      <vt:lpstr>PowerPoint 簡報</vt:lpstr>
      <vt:lpstr>資料集蒐集</vt:lpstr>
      <vt:lpstr>問題</vt:lpstr>
      <vt:lpstr>教學</vt:lpstr>
      <vt:lpstr>嘗試解決</vt:lpstr>
      <vt:lpstr>解決方法</vt:lpstr>
      <vt:lpstr>修正時機</vt:lpstr>
      <vt:lpstr>問題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開樹的花 一棵</dc:creator>
  <cp:lastModifiedBy>俊彥 游</cp:lastModifiedBy>
  <cp:revision>36</cp:revision>
  <dcterms:created xsi:type="dcterms:W3CDTF">2023-07-03T04:04:53Z</dcterms:created>
  <dcterms:modified xsi:type="dcterms:W3CDTF">2023-07-31T16:10:19Z</dcterms:modified>
</cp:coreProperties>
</file>